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315" r:id="rId2"/>
    <p:sldId id="316" r:id="rId3"/>
    <p:sldId id="317" r:id="rId4"/>
    <p:sldId id="318" r:id="rId5"/>
    <p:sldId id="319" r:id="rId6"/>
    <p:sldId id="320" r:id="rId7"/>
    <p:sldId id="321" r:id="rId8"/>
    <p:sldId id="322" r:id="rId9"/>
    <p:sldId id="323" r:id="rId10"/>
    <p:sldId id="256" r:id="rId11"/>
    <p:sldId id="278" r:id="rId12"/>
    <p:sldId id="297" r:id="rId13"/>
    <p:sldId id="325" r:id="rId14"/>
    <p:sldId id="326" r:id="rId15"/>
    <p:sldId id="327" r:id="rId16"/>
    <p:sldId id="328" r:id="rId17"/>
    <p:sldId id="313" r:id="rId18"/>
    <p:sldId id="309" r:id="rId19"/>
    <p:sldId id="299" r:id="rId20"/>
    <p:sldId id="300" r:id="rId21"/>
    <p:sldId id="308" r:id="rId22"/>
    <p:sldId id="307" r:id="rId23"/>
    <p:sldId id="310" r:id="rId24"/>
    <p:sldId id="257" r:id="rId25"/>
    <p:sldId id="262" r:id="rId26"/>
    <p:sldId id="258" r:id="rId27"/>
    <p:sldId id="261" r:id="rId28"/>
    <p:sldId id="259" r:id="rId29"/>
    <p:sldId id="260" r:id="rId30"/>
    <p:sldId id="311" r:id="rId31"/>
    <p:sldId id="312" r:id="rId32"/>
    <p:sldId id="290" r:id="rId33"/>
    <p:sldId id="324"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69722" autoAdjust="0"/>
  </p:normalViewPr>
  <p:slideViewPr>
    <p:cSldViewPr>
      <p:cViewPr>
        <p:scale>
          <a:sx n="69" d="100"/>
          <a:sy n="69" d="100"/>
        </p:scale>
        <p:origin x="-197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6A48AB-6285-404E-A6E7-6F60CFAB287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21F30B4-42F9-4B6B-B265-681801DCADD7}">
      <dgm:prSet phldrT="[Text]" custT="1"/>
      <dgm:spPr/>
      <dgm:t>
        <a:bodyPr/>
        <a:lstStyle/>
        <a:p>
          <a:pPr algn="ctr"/>
          <a:r>
            <a:rPr lang="en-US" sz="2000" b="1" dirty="0" smtClean="0"/>
            <a:t>Informal Transactions</a:t>
          </a:r>
        </a:p>
        <a:p>
          <a:pPr algn="ctr"/>
          <a:r>
            <a:rPr lang="en-US" sz="2400" b="1" dirty="0" smtClean="0"/>
            <a:t>Coaching and Counseling</a:t>
          </a:r>
          <a:endParaRPr lang="en-US" sz="2400" b="1" dirty="0"/>
        </a:p>
      </dgm:t>
    </dgm:pt>
    <dgm:pt modelId="{94EAB3BB-DAFB-4065-956A-DAED7EA83F5F}" type="parTrans" cxnId="{18B4CE6E-E297-40E1-94B1-F55308024171}">
      <dgm:prSet/>
      <dgm:spPr/>
      <dgm:t>
        <a:bodyPr/>
        <a:lstStyle/>
        <a:p>
          <a:endParaRPr lang="en-US"/>
        </a:p>
      </dgm:t>
    </dgm:pt>
    <dgm:pt modelId="{0663C7C0-ABBF-4653-98C3-3E5004A8CB8D}" type="sibTrans" cxnId="{18B4CE6E-E297-40E1-94B1-F55308024171}">
      <dgm:prSet/>
      <dgm:spPr/>
      <dgm:t>
        <a:bodyPr/>
        <a:lstStyle/>
        <a:p>
          <a:endParaRPr lang="en-US"/>
        </a:p>
      </dgm:t>
    </dgm:pt>
    <dgm:pt modelId="{EED62AEA-EA24-4CBF-9FC4-5C32417972C2}">
      <dgm:prSet phldrT="[Text]" custT="1"/>
      <dgm:spPr/>
      <dgm:t>
        <a:bodyPr/>
        <a:lstStyle/>
        <a:p>
          <a:pPr algn="ctr"/>
          <a:r>
            <a:rPr lang="en-US" sz="2400" b="1" dirty="0" smtClean="0"/>
            <a:t>Formal Disciplinary Transactions</a:t>
          </a:r>
          <a:endParaRPr lang="en-US" sz="2400" b="1" dirty="0"/>
        </a:p>
      </dgm:t>
    </dgm:pt>
    <dgm:pt modelId="{142DC156-7F7D-4418-884A-0A5BBBCD80E3}" type="parTrans" cxnId="{507D4282-DB22-459C-A000-7886C6B131E1}">
      <dgm:prSet/>
      <dgm:spPr/>
      <dgm:t>
        <a:bodyPr/>
        <a:lstStyle/>
        <a:p>
          <a:endParaRPr lang="en-US"/>
        </a:p>
      </dgm:t>
    </dgm:pt>
    <dgm:pt modelId="{68163FE0-18F3-4A7A-BD17-8E3368D25017}" type="sibTrans" cxnId="{507D4282-DB22-459C-A000-7886C6B131E1}">
      <dgm:prSet/>
      <dgm:spPr/>
      <dgm:t>
        <a:bodyPr/>
        <a:lstStyle/>
        <a:p>
          <a:endParaRPr lang="en-US"/>
        </a:p>
      </dgm:t>
    </dgm:pt>
    <dgm:pt modelId="{4265243B-AACB-40EA-AAE5-DDF17C35DFF8}">
      <dgm:prSet phldrT="[Text]"/>
      <dgm:spPr/>
      <dgm:t>
        <a:bodyPr/>
        <a:lstStyle/>
        <a:p>
          <a:r>
            <a:rPr lang="en-US" dirty="0" smtClean="0"/>
            <a:t>Step 1: Verbal Reprimand</a:t>
          </a:r>
        </a:p>
        <a:p>
          <a:r>
            <a:rPr lang="en-US" dirty="0" smtClean="0"/>
            <a:t>Step 2: Written Warning</a:t>
          </a:r>
        </a:p>
        <a:p>
          <a:r>
            <a:rPr lang="en-US" dirty="0" smtClean="0"/>
            <a:t>Step 3: Suspension with/without pay, probation, final warning</a:t>
          </a:r>
        </a:p>
        <a:p>
          <a:r>
            <a:rPr lang="en-US" dirty="0" smtClean="0"/>
            <a:t>Step 4: Termination</a:t>
          </a:r>
        </a:p>
        <a:p>
          <a:endParaRPr lang="en-US" dirty="0"/>
        </a:p>
      </dgm:t>
    </dgm:pt>
    <dgm:pt modelId="{8D6C90F0-4728-4372-BFA0-8DC6B913A072}" type="parTrans" cxnId="{1F8549AA-F467-4122-B9E1-C9A14519A8FB}">
      <dgm:prSet/>
      <dgm:spPr/>
      <dgm:t>
        <a:bodyPr/>
        <a:lstStyle/>
        <a:p>
          <a:endParaRPr lang="en-US"/>
        </a:p>
      </dgm:t>
    </dgm:pt>
    <dgm:pt modelId="{C1CF2652-BCB6-49CA-A278-E134B9A84A66}" type="sibTrans" cxnId="{1F8549AA-F467-4122-B9E1-C9A14519A8FB}">
      <dgm:prSet/>
      <dgm:spPr/>
      <dgm:t>
        <a:bodyPr/>
        <a:lstStyle/>
        <a:p>
          <a:endParaRPr lang="en-US"/>
        </a:p>
      </dgm:t>
    </dgm:pt>
    <dgm:pt modelId="{8C35E958-9F1A-4AB0-915E-5B5BE4B08EE8}">
      <dgm:prSet phldrT="[Text]"/>
      <dgm:spPr/>
      <dgm:t>
        <a:bodyPr/>
        <a:lstStyle/>
        <a:p>
          <a:endParaRPr lang="en-US" dirty="0"/>
        </a:p>
      </dgm:t>
    </dgm:pt>
    <dgm:pt modelId="{E1FF9541-E112-43A7-8BCC-64470259C012}" type="parTrans" cxnId="{DCD5001A-8DF7-45AA-ABAA-CF7A34D55EB8}">
      <dgm:prSet/>
      <dgm:spPr/>
      <dgm:t>
        <a:bodyPr/>
        <a:lstStyle/>
        <a:p>
          <a:endParaRPr lang="en-US"/>
        </a:p>
      </dgm:t>
    </dgm:pt>
    <dgm:pt modelId="{AEDC2D8D-28E2-4F76-8CA3-43AFF81CA200}" type="sibTrans" cxnId="{DCD5001A-8DF7-45AA-ABAA-CF7A34D55EB8}">
      <dgm:prSet/>
      <dgm:spPr/>
      <dgm:t>
        <a:bodyPr/>
        <a:lstStyle/>
        <a:p>
          <a:endParaRPr lang="en-US"/>
        </a:p>
      </dgm:t>
    </dgm:pt>
    <dgm:pt modelId="{4B0BBE40-46EF-4DD7-9EA5-B9299A4219E9}" type="pres">
      <dgm:prSet presAssocID="{376A48AB-6285-404E-A6E7-6F60CFAB287A}" presName="linear" presStyleCnt="0">
        <dgm:presLayoutVars>
          <dgm:animLvl val="lvl"/>
          <dgm:resizeHandles val="exact"/>
        </dgm:presLayoutVars>
      </dgm:prSet>
      <dgm:spPr/>
      <dgm:t>
        <a:bodyPr/>
        <a:lstStyle/>
        <a:p>
          <a:endParaRPr lang="en-US"/>
        </a:p>
      </dgm:t>
    </dgm:pt>
    <dgm:pt modelId="{4298FE72-C3F2-47C0-A5B1-CC2C45343924}" type="pres">
      <dgm:prSet presAssocID="{B21F30B4-42F9-4B6B-B265-681801DCADD7}" presName="parentText" presStyleLbl="node1" presStyleIdx="0" presStyleCnt="2" custScaleY="39548" custLinFactNeighborX="5556" custLinFactNeighborY="34794">
        <dgm:presLayoutVars>
          <dgm:chMax val="0"/>
          <dgm:bulletEnabled val="1"/>
        </dgm:presLayoutVars>
      </dgm:prSet>
      <dgm:spPr/>
      <dgm:t>
        <a:bodyPr/>
        <a:lstStyle/>
        <a:p>
          <a:endParaRPr lang="en-US"/>
        </a:p>
      </dgm:t>
    </dgm:pt>
    <dgm:pt modelId="{71301948-5991-4AE5-B1F7-11C32CA7909A}" type="pres">
      <dgm:prSet presAssocID="{B21F30B4-42F9-4B6B-B265-681801DCADD7}" presName="childText" presStyleLbl="revTx" presStyleIdx="0" presStyleCnt="2" custLinFactNeighborY="6352">
        <dgm:presLayoutVars>
          <dgm:bulletEnabled val="1"/>
        </dgm:presLayoutVars>
      </dgm:prSet>
      <dgm:spPr/>
      <dgm:t>
        <a:bodyPr/>
        <a:lstStyle/>
        <a:p>
          <a:endParaRPr lang="en-US"/>
        </a:p>
      </dgm:t>
    </dgm:pt>
    <dgm:pt modelId="{5CCC20AF-3182-4753-9F4C-5324C003D0D1}" type="pres">
      <dgm:prSet presAssocID="{4265243B-AACB-40EA-AAE5-DDF17C35DFF8}" presName="parentText" presStyleLbl="node1" presStyleIdx="1" presStyleCnt="2" custLinFactY="962" custLinFactNeighborX="1852" custLinFactNeighborY="100000">
        <dgm:presLayoutVars>
          <dgm:chMax val="0"/>
          <dgm:bulletEnabled val="1"/>
        </dgm:presLayoutVars>
      </dgm:prSet>
      <dgm:spPr/>
      <dgm:t>
        <a:bodyPr/>
        <a:lstStyle/>
        <a:p>
          <a:endParaRPr lang="en-US"/>
        </a:p>
      </dgm:t>
    </dgm:pt>
    <dgm:pt modelId="{100AB8B1-B024-430A-B966-2C7141A67B84}" type="pres">
      <dgm:prSet presAssocID="{4265243B-AACB-40EA-AAE5-DDF17C35DFF8}" presName="childText" presStyleLbl="revTx" presStyleIdx="1" presStyleCnt="2">
        <dgm:presLayoutVars>
          <dgm:bulletEnabled val="1"/>
        </dgm:presLayoutVars>
      </dgm:prSet>
      <dgm:spPr/>
      <dgm:t>
        <a:bodyPr/>
        <a:lstStyle/>
        <a:p>
          <a:endParaRPr lang="en-US"/>
        </a:p>
      </dgm:t>
    </dgm:pt>
  </dgm:ptLst>
  <dgm:cxnLst>
    <dgm:cxn modelId="{18B4CE6E-E297-40E1-94B1-F55308024171}" srcId="{376A48AB-6285-404E-A6E7-6F60CFAB287A}" destId="{B21F30B4-42F9-4B6B-B265-681801DCADD7}" srcOrd="0" destOrd="0" parTransId="{94EAB3BB-DAFB-4065-956A-DAED7EA83F5F}" sibTransId="{0663C7C0-ABBF-4653-98C3-3E5004A8CB8D}"/>
    <dgm:cxn modelId="{4FDC0D3D-0C53-419D-952D-64D602E57983}" type="presOf" srcId="{8C35E958-9F1A-4AB0-915E-5B5BE4B08EE8}" destId="{100AB8B1-B024-430A-B966-2C7141A67B84}" srcOrd="0" destOrd="0" presId="urn:microsoft.com/office/officeart/2005/8/layout/vList2"/>
    <dgm:cxn modelId="{507D4282-DB22-459C-A000-7886C6B131E1}" srcId="{B21F30B4-42F9-4B6B-B265-681801DCADD7}" destId="{EED62AEA-EA24-4CBF-9FC4-5C32417972C2}" srcOrd="0" destOrd="0" parTransId="{142DC156-7F7D-4418-884A-0A5BBBCD80E3}" sibTransId="{68163FE0-18F3-4A7A-BD17-8E3368D25017}"/>
    <dgm:cxn modelId="{CEDA8C7A-8F3B-4A49-A31C-0B06CB0E5909}" type="presOf" srcId="{B21F30B4-42F9-4B6B-B265-681801DCADD7}" destId="{4298FE72-C3F2-47C0-A5B1-CC2C45343924}" srcOrd="0" destOrd="0" presId="urn:microsoft.com/office/officeart/2005/8/layout/vList2"/>
    <dgm:cxn modelId="{F3453A77-72BA-4014-899F-58A9D4230248}" type="presOf" srcId="{EED62AEA-EA24-4CBF-9FC4-5C32417972C2}" destId="{71301948-5991-4AE5-B1F7-11C32CA7909A}" srcOrd="0" destOrd="0" presId="urn:microsoft.com/office/officeart/2005/8/layout/vList2"/>
    <dgm:cxn modelId="{DCD5001A-8DF7-45AA-ABAA-CF7A34D55EB8}" srcId="{4265243B-AACB-40EA-AAE5-DDF17C35DFF8}" destId="{8C35E958-9F1A-4AB0-915E-5B5BE4B08EE8}" srcOrd="0" destOrd="0" parTransId="{E1FF9541-E112-43A7-8BCC-64470259C012}" sibTransId="{AEDC2D8D-28E2-4F76-8CA3-43AFF81CA200}"/>
    <dgm:cxn modelId="{1F8549AA-F467-4122-B9E1-C9A14519A8FB}" srcId="{376A48AB-6285-404E-A6E7-6F60CFAB287A}" destId="{4265243B-AACB-40EA-AAE5-DDF17C35DFF8}" srcOrd="1" destOrd="0" parTransId="{8D6C90F0-4728-4372-BFA0-8DC6B913A072}" sibTransId="{C1CF2652-BCB6-49CA-A278-E134B9A84A66}"/>
    <dgm:cxn modelId="{BBE78F55-C966-4806-A7F7-A38EF5E6A689}" type="presOf" srcId="{376A48AB-6285-404E-A6E7-6F60CFAB287A}" destId="{4B0BBE40-46EF-4DD7-9EA5-B9299A4219E9}" srcOrd="0" destOrd="0" presId="urn:microsoft.com/office/officeart/2005/8/layout/vList2"/>
    <dgm:cxn modelId="{98B24C17-1B58-41A6-B3EC-FE2E53D23B2C}" type="presOf" srcId="{4265243B-AACB-40EA-AAE5-DDF17C35DFF8}" destId="{5CCC20AF-3182-4753-9F4C-5324C003D0D1}" srcOrd="0" destOrd="0" presId="urn:microsoft.com/office/officeart/2005/8/layout/vList2"/>
    <dgm:cxn modelId="{0E41198F-D361-4866-AD1E-375B7E86FBC0}" type="presParOf" srcId="{4B0BBE40-46EF-4DD7-9EA5-B9299A4219E9}" destId="{4298FE72-C3F2-47C0-A5B1-CC2C45343924}" srcOrd="0" destOrd="0" presId="urn:microsoft.com/office/officeart/2005/8/layout/vList2"/>
    <dgm:cxn modelId="{62EB5A36-287E-4BE7-8846-ABC91622F800}" type="presParOf" srcId="{4B0BBE40-46EF-4DD7-9EA5-B9299A4219E9}" destId="{71301948-5991-4AE5-B1F7-11C32CA7909A}" srcOrd="1" destOrd="0" presId="urn:microsoft.com/office/officeart/2005/8/layout/vList2"/>
    <dgm:cxn modelId="{B148C6E2-C701-4781-80D5-2A9BEF6DA55A}" type="presParOf" srcId="{4B0BBE40-46EF-4DD7-9EA5-B9299A4219E9}" destId="{5CCC20AF-3182-4753-9F4C-5324C003D0D1}" srcOrd="2" destOrd="0" presId="urn:microsoft.com/office/officeart/2005/8/layout/vList2"/>
    <dgm:cxn modelId="{8EF22613-6345-4E35-8686-6270B07057B2}" type="presParOf" srcId="{4B0BBE40-46EF-4DD7-9EA5-B9299A4219E9}" destId="{100AB8B1-B024-430A-B966-2C7141A67B84}"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A5DC75-A6AC-4CCE-8A7E-FEB60C0EAF7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546B594-192E-4621-ACB2-926633E527BD}">
      <dgm:prSet phldrT="[Text]"/>
      <dgm:spPr/>
      <dgm:t>
        <a:bodyPr/>
        <a:lstStyle/>
        <a:p>
          <a:pPr algn="ctr"/>
          <a:r>
            <a:rPr lang="en-US" dirty="0" smtClean="0"/>
            <a:t>Informal Transactions</a:t>
          </a:r>
        </a:p>
        <a:p>
          <a:pPr algn="l"/>
          <a:r>
            <a:rPr lang="en-US" dirty="0" smtClean="0"/>
            <a:t>Positive Contact</a:t>
          </a:r>
        </a:p>
        <a:p>
          <a:pPr algn="l"/>
          <a:r>
            <a:rPr lang="en-US" dirty="0" smtClean="0"/>
            <a:t>Coaching Session</a:t>
          </a:r>
          <a:endParaRPr lang="en-US" dirty="0"/>
        </a:p>
      </dgm:t>
    </dgm:pt>
    <dgm:pt modelId="{08C4EEAD-49FB-431F-AB8E-61AC4F531A6A}" type="parTrans" cxnId="{4B79C3AA-3183-4CA8-B754-B1AADF1B5089}">
      <dgm:prSet/>
      <dgm:spPr/>
      <dgm:t>
        <a:bodyPr/>
        <a:lstStyle/>
        <a:p>
          <a:endParaRPr lang="en-US"/>
        </a:p>
      </dgm:t>
    </dgm:pt>
    <dgm:pt modelId="{F353526F-B891-4C35-A7FE-BB7C48DA970E}" type="sibTrans" cxnId="{4B79C3AA-3183-4CA8-B754-B1AADF1B5089}">
      <dgm:prSet/>
      <dgm:spPr/>
      <dgm:t>
        <a:bodyPr/>
        <a:lstStyle/>
        <a:p>
          <a:endParaRPr lang="en-US"/>
        </a:p>
      </dgm:t>
    </dgm:pt>
    <dgm:pt modelId="{8213A09A-7DB6-44CD-A022-3A38E75E3FD9}">
      <dgm:prSet phldrT="[Text]" custT="1"/>
      <dgm:spPr/>
      <dgm:t>
        <a:bodyPr/>
        <a:lstStyle/>
        <a:p>
          <a:r>
            <a:rPr lang="en-US" sz="2400" b="1" dirty="0" smtClean="0"/>
            <a:t>Formal Disciplinary Transactions</a:t>
          </a:r>
          <a:endParaRPr lang="en-US" sz="2400" b="1" dirty="0"/>
        </a:p>
      </dgm:t>
    </dgm:pt>
    <dgm:pt modelId="{F196D05D-E9C9-4687-937D-010C5563A0F8}" type="parTrans" cxnId="{2D65274C-7947-4ACD-95CB-D57C470D8C9C}">
      <dgm:prSet/>
      <dgm:spPr/>
      <dgm:t>
        <a:bodyPr/>
        <a:lstStyle/>
        <a:p>
          <a:endParaRPr lang="en-US"/>
        </a:p>
      </dgm:t>
    </dgm:pt>
    <dgm:pt modelId="{B8EC80F3-52C8-4546-B87D-2C81380433C8}" type="sibTrans" cxnId="{2D65274C-7947-4ACD-95CB-D57C470D8C9C}">
      <dgm:prSet/>
      <dgm:spPr/>
      <dgm:t>
        <a:bodyPr/>
        <a:lstStyle/>
        <a:p>
          <a:endParaRPr lang="en-US"/>
        </a:p>
      </dgm:t>
    </dgm:pt>
    <dgm:pt modelId="{020C1AD7-D463-4A1D-AD42-DD376CEFA85C}">
      <dgm:prSet phldrT="[Text]"/>
      <dgm:spPr/>
      <dgm:t>
        <a:bodyPr/>
        <a:lstStyle/>
        <a:p>
          <a:pPr algn="l"/>
          <a:r>
            <a:rPr lang="en-US" dirty="0" smtClean="0"/>
            <a:t>Level 1: Oral Reminder</a:t>
          </a:r>
        </a:p>
        <a:p>
          <a:pPr algn="l"/>
          <a:r>
            <a:rPr lang="en-US" dirty="0" smtClean="0"/>
            <a:t>Level 2: Written Reminder</a:t>
          </a:r>
        </a:p>
        <a:p>
          <a:pPr algn="l"/>
          <a:r>
            <a:rPr lang="en-US" dirty="0" smtClean="0"/>
            <a:t>Level 3: Decision Making Leave</a:t>
          </a:r>
          <a:endParaRPr lang="en-US" dirty="0"/>
        </a:p>
      </dgm:t>
    </dgm:pt>
    <dgm:pt modelId="{F81C76A0-7051-4659-9375-47E4CC1C640F}" type="parTrans" cxnId="{BA36F1E2-1110-4FB2-AC29-2C656584E2FA}">
      <dgm:prSet/>
      <dgm:spPr/>
      <dgm:t>
        <a:bodyPr/>
        <a:lstStyle/>
        <a:p>
          <a:endParaRPr lang="en-US"/>
        </a:p>
      </dgm:t>
    </dgm:pt>
    <dgm:pt modelId="{86556562-BD6E-46B1-8908-E1587C75DF41}" type="sibTrans" cxnId="{BA36F1E2-1110-4FB2-AC29-2C656584E2FA}">
      <dgm:prSet/>
      <dgm:spPr/>
      <dgm:t>
        <a:bodyPr/>
        <a:lstStyle/>
        <a:p>
          <a:endParaRPr lang="en-US"/>
        </a:p>
      </dgm:t>
    </dgm:pt>
    <dgm:pt modelId="{0F6B2D62-0078-4F26-951F-9F7AD546ABA0}">
      <dgm:prSet phldrT="[Text]" custT="1"/>
      <dgm:spPr/>
      <dgm:t>
        <a:bodyPr/>
        <a:lstStyle/>
        <a:p>
          <a:r>
            <a:rPr lang="en-US" sz="2400" b="1" dirty="0" smtClean="0"/>
            <a:t>Termination</a:t>
          </a:r>
          <a:endParaRPr lang="en-US" sz="2400" b="1" dirty="0"/>
        </a:p>
      </dgm:t>
    </dgm:pt>
    <dgm:pt modelId="{311C54CB-D28E-46B7-821D-57391D8E47A5}" type="parTrans" cxnId="{9A002874-C5B6-48A8-872F-5B31829F09B8}">
      <dgm:prSet/>
      <dgm:spPr/>
      <dgm:t>
        <a:bodyPr/>
        <a:lstStyle/>
        <a:p>
          <a:endParaRPr lang="en-US"/>
        </a:p>
      </dgm:t>
    </dgm:pt>
    <dgm:pt modelId="{4A98C58D-B6EA-48CF-9372-F47469DA1AD5}" type="sibTrans" cxnId="{9A002874-C5B6-48A8-872F-5B31829F09B8}">
      <dgm:prSet/>
      <dgm:spPr/>
      <dgm:t>
        <a:bodyPr/>
        <a:lstStyle/>
        <a:p>
          <a:endParaRPr lang="en-US"/>
        </a:p>
      </dgm:t>
    </dgm:pt>
    <dgm:pt modelId="{217AA79F-AE20-4AD0-B0ED-D11F09003DBD}" type="pres">
      <dgm:prSet presAssocID="{F7A5DC75-A6AC-4CCE-8A7E-FEB60C0EAF7D}" presName="linear" presStyleCnt="0">
        <dgm:presLayoutVars>
          <dgm:animLvl val="lvl"/>
          <dgm:resizeHandles val="exact"/>
        </dgm:presLayoutVars>
      </dgm:prSet>
      <dgm:spPr/>
      <dgm:t>
        <a:bodyPr/>
        <a:lstStyle/>
        <a:p>
          <a:endParaRPr lang="en-US"/>
        </a:p>
      </dgm:t>
    </dgm:pt>
    <dgm:pt modelId="{D7391243-B619-4ACB-8201-DFF607F28ACF}" type="pres">
      <dgm:prSet presAssocID="{7546B594-192E-4621-ACB2-926633E527BD}" presName="parentText" presStyleLbl="node1" presStyleIdx="0" presStyleCnt="2">
        <dgm:presLayoutVars>
          <dgm:chMax val="0"/>
          <dgm:bulletEnabled val="1"/>
        </dgm:presLayoutVars>
      </dgm:prSet>
      <dgm:spPr/>
      <dgm:t>
        <a:bodyPr/>
        <a:lstStyle/>
        <a:p>
          <a:endParaRPr lang="en-US"/>
        </a:p>
      </dgm:t>
    </dgm:pt>
    <dgm:pt modelId="{A01327B9-F920-4448-BC22-D68BB88EF50D}" type="pres">
      <dgm:prSet presAssocID="{7546B594-192E-4621-ACB2-926633E527BD}" presName="childText" presStyleLbl="revTx" presStyleIdx="0" presStyleCnt="2">
        <dgm:presLayoutVars>
          <dgm:bulletEnabled val="1"/>
        </dgm:presLayoutVars>
      </dgm:prSet>
      <dgm:spPr/>
      <dgm:t>
        <a:bodyPr/>
        <a:lstStyle/>
        <a:p>
          <a:endParaRPr lang="en-US"/>
        </a:p>
      </dgm:t>
    </dgm:pt>
    <dgm:pt modelId="{F2BC14BF-A1A0-46A6-B660-DC8BCC9F0C1E}" type="pres">
      <dgm:prSet presAssocID="{020C1AD7-D463-4A1D-AD42-DD376CEFA85C}" presName="parentText" presStyleLbl="node1" presStyleIdx="1" presStyleCnt="2">
        <dgm:presLayoutVars>
          <dgm:chMax val="0"/>
          <dgm:bulletEnabled val="1"/>
        </dgm:presLayoutVars>
      </dgm:prSet>
      <dgm:spPr/>
      <dgm:t>
        <a:bodyPr/>
        <a:lstStyle/>
        <a:p>
          <a:endParaRPr lang="en-US"/>
        </a:p>
      </dgm:t>
    </dgm:pt>
    <dgm:pt modelId="{2D4EBF03-FC7E-4790-8819-BB51A3ECD8BE}" type="pres">
      <dgm:prSet presAssocID="{020C1AD7-D463-4A1D-AD42-DD376CEFA85C}" presName="childText" presStyleLbl="revTx" presStyleIdx="1" presStyleCnt="2">
        <dgm:presLayoutVars>
          <dgm:bulletEnabled val="1"/>
        </dgm:presLayoutVars>
      </dgm:prSet>
      <dgm:spPr/>
      <dgm:t>
        <a:bodyPr/>
        <a:lstStyle/>
        <a:p>
          <a:endParaRPr lang="en-US"/>
        </a:p>
      </dgm:t>
    </dgm:pt>
  </dgm:ptLst>
  <dgm:cxnLst>
    <dgm:cxn modelId="{2D65274C-7947-4ACD-95CB-D57C470D8C9C}" srcId="{7546B594-192E-4621-ACB2-926633E527BD}" destId="{8213A09A-7DB6-44CD-A022-3A38E75E3FD9}" srcOrd="0" destOrd="0" parTransId="{F196D05D-E9C9-4687-937D-010C5563A0F8}" sibTransId="{B8EC80F3-52C8-4546-B87D-2C81380433C8}"/>
    <dgm:cxn modelId="{BA36F1E2-1110-4FB2-AC29-2C656584E2FA}" srcId="{F7A5DC75-A6AC-4CCE-8A7E-FEB60C0EAF7D}" destId="{020C1AD7-D463-4A1D-AD42-DD376CEFA85C}" srcOrd="1" destOrd="0" parTransId="{F81C76A0-7051-4659-9375-47E4CC1C640F}" sibTransId="{86556562-BD6E-46B1-8908-E1587C75DF41}"/>
    <dgm:cxn modelId="{336CAFEA-3B03-4970-B914-3B901ACA6F65}" type="presOf" srcId="{7546B594-192E-4621-ACB2-926633E527BD}" destId="{D7391243-B619-4ACB-8201-DFF607F28ACF}" srcOrd="0" destOrd="0" presId="urn:microsoft.com/office/officeart/2005/8/layout/vList2"/>
    <dgm:cxn modelId="{404B6D23-969E-4D15-BB88-467E9EAD20CA}" type="presOf" srcId="{0F6B2D62-0078-4F26-951F-9F7AD546ABA0}" destId="{2D4EBF03-FC7E-4790-8819-BB51A3ECD8BE}" srcOrd="0" destOrd="0" presId="urn:microsoft.com/office/officeart/2005/8/layout/vList2"/>
    <dgm:cxn modelId="{868FE6EE-E4AE-415D-83B6-7BB50BB60CD9}" type="presOf" srcId="{8213A09A-7DB6-44CD-A022-3A38E75E3FD9}" destId="{A01327B9-F920-4448-BC22-D68BB88EF50D}" srcOrd="0" destOrd="0" presId="urn:microsoft.com/office/officeart/2005/8/layout/vList2"/>
    <dgm:cxn modelId="{4B79C3AA-3183-4CA8-B754-B1AADF1B5089}" srcId="{F7A5DC75-A6AC-4CCE-8A7E-FEB60C0EAF7D}" destId="{7546B594-192E-4621-ACB2-926633E527BD}" srcOrd="0" destOrd="0" parTransId="{08C4EEAD-49FB-431F-AB8E-61AC4F531A6A}" sibTransId="{F353526F-B891-4C35-A7FE-BB7C48DA970E}"/>
    <dgm:cxn modelId="{9A002874-C5B6-48A8-872F-5B31829F09B8}" srcId="{020C1AD7-D463-4A1D-AD42-DD376CEFA85C}" destId="{0F6B2D62-0078-4F26-951F-9F7AD546ABA0}" srcOrd="0" destOrd="0" parTransId="{311C54CB-D28E-46B7-821D-57391D8E47A5}" sibTransId="{4A98C58D-B6EA-48CF-9372-F47469DA1AD5}"/>
    <dgm:cxn modelId="{F7541A25-6F36-4AE3-8ACB-CF56A21CF4FE}" type="presOf" srcId="{F7A5DC75-A6AC-4CCE-8A7E-FEB60C0EAF7D}" destId="{217AA79F-AE20-4AD0-B0ED-D11F09003DBD}" srcOrd="0" destOrd="0" presId="urn:microsoft.com/office/officeart/2005/8/layout/vList2"/>
    <dgm:cxn modelId="{A2AB67B5-9274-448D-9277-46C066B85E36}" type="presOf" srcId="{020C1AD7-D463-4A1D-AD42-DD376CEFA85C}" destId="{F2BC14BF-A1A0-46A6-B660-DC8BCC9F0C1E}" srcOrd="0" destOrd="0" presId="urn:microsoft.com/office/officeart/2005/8/layout/vList2"/>
    <dgm:cxn modelId="{E1BAAC7F-E303-4E41-B7B0-33969E5E0B5F}" type="presParOf" srcId="{217AA79F-AE20-4AD0-B0ED-D11F09003DBD}" destId="{D7391243-B619-4ACB-8201-DFF607F28ACF}" srcOrd="0" destOrd="0" presId="urn:microsoft.com/office/officeart/2005/8/layout/vList2"/>
    <dgm:cxn modelId="{3C6DD877-0027-4A87-A8A6-7A5FBCFF0420}" type="presParOf" srcId="{217AA79F-AE20-4AD0-B0ED-D11F09003DBD}" destId="{A01327B9-F920-4448-BC22-D68BB88EF50D}" srcOrd="1" destOrd="0" presId="urn:microsoft.com/office/officeart/2005/8/layout/vList2"/>
    <dgm:cxn modelId="{7A6A11B3-F3EE-41DE-ABA6-E77FB3F43518}" type="presParOf" srcId="{217AA79F-AE20-4AD0-B0ED-D11F09003DBD}" destId="{F2BC14BF-A1A0-46A6-B660-DC8BCC9F0C1E}" srcOrd="2" destOrd="0" presId="urn:microsoft.com/office/officeart/2005/8/layout/vList2"/>
    <dgm:cxn modelId="{C0F862DF-C8F7-470A-BC82-65BD4F57A99B}" type="presParOf" srcId="{217AA79F-AE20-4AD0-B0ED-D11F09003DBD}" destId="{2D4EBF03-FC7E-4790-8819-BB51A3ECD8BE}"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CD793A-D32E-47E7-8C6C-8FD13D93EA5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E9360776-46EF-4E89-9CB6-D38EEB97C977}">
      <dgm:prSet phldrT="[Text]"/>
      <dgm:spPr/>
      <dgm:t>
        <a:bodyPr/>
        <a:lstStyle/>
        <a:p>
          <a:r>
            <a:rPr lang="en-US" dirty="0" smtClean="0"/>
            <a:t>High Performer</a:t>
          </a:r>
          <a:endParaRPr lang="en-US" dirty="0"/>
        </a:p>
      </dgm:t>
    </dgm:pt>
    <dgm:pt modelId="{5606535F-7E9E-451D-B955-80857C1A3046}" type="parTrans" cxnId="{8FC25185-28BD-4D72-905A-C938D0A38FF8}">
      <dgm:prSet/>
      <dgm:spPr/>
      <dgm:t>
        <a:bodyPr/>
        <a:lstStyle/>
        <a:p>
          <a:endParaRPr lang="en-US"/>
        </a:p>
      </dgm:t>
    </dgm:pt>
    <dgm:pt modelId="{80BE9717-B208-4902-876D-31BE4420069B}" type="sibTrans" cxnId="{8FC25185-28BD-4D72-905A-C938D0A38FF8}">
      <dgm:prSet/>
      <dgm:spPr/>
      <dgm:t>
        <a:bodyPr/>
        <a:lstStyle/>
        <a:p>
          <a:endParaRPr lang="en-US"/>
        </a:p>
      </dgm:t>
    </dgm:pt>
    <dgm:pt modelId="{B86C6F75-DE51-4435-BDF3-1213012C4BBA}">
      <dgm:prSet phldrT="[Text]"/>
      <dgm:spPr/>
      <dgm:t>
        <a:bodyPr/>
        <a:lstStyle/>
        <a:p>
          <a:r>
            <a:rPr lang="en-US" dirty="0" smtClean="0"/>
            <a:t>Meet with first </a:t>
          </a:r>
          <a:endParaRPr lang="en-US" dirty="0"/>
        </a:p>
      </dgm:t>
    </dgm:pt>
    <dgm:pt modelId="{A4834B22-9FF1-4E25-A6C6-A95164BEAD5A}" type="parTrans" cxnId="{A3B8C0D0-E1C8-44D0-BD15-05BCAE38241C}">
      <dgm:prSet/>
      <dgm:spPr/>
      <dgm:t>
        <a:bodyPr/>
        <a:lstStyle/>
        <a:p>
          <a:endParaRPr lang="en-US"/>
        </a:p>
      </dgm:t>
    </dgm:pt>
    <dgm:pt modelId="{EE7EACE9-14B8-4A39-99E6-61690FBB81D1}" type="sibTrans" cxnId="{A3B8C0D0-E1C8-44D0-BD15-05BCAE38241C}">
      <dgm:prSet/>
      <dgm:spPr/>
      <dgm:t>
        <a:bodyPr/>
        <a:lstStyle/>
        <a:p>
          <a:endParaRPr lang="en-US"/>
        </a:p>
      </dgm:t>
    </dgm:pt>
    <dgm:pt modelId="{E06AE0BF-FE8C-45FF-9D28-224273F98CE3}">
      <dgm:prSet phldrT="[Text]"/>
      <dgm:spPr/>
      <dgm:t>
        <a:bodyPr/>
        <a:lstStyle/>
        <a:p>
          <a:r>
            <a:rPr lang="en-US" dirty="0" smtClean="0"/>
            <a:t>Middle Performer</a:t>
          </a:r>
          <a:endParaRPr lang="en-US" dirty="0"/>
        </a:p>
      </dgm:t>
    </dgm:pt>
    <dgm:pt modelId="{68D78E3A-3C19-47B0-BA52-5DAB52034933}" type="parTrans" cxnId="{E9723F9B-D001-4DD1-A776-3AE7D54D64F9}">
      <dgm:prSet/>
      <dgm:spPr/>
      <dgm:t>
        <a:bodyPr/>
        <a:lstStyle/>
        <a:p>
          <a:endParaRPr lang="en-US"/>
        </a:p>
      </dgm:t>
    </dgm:pt>
    <dgm:pt modelId="{9C6248A6-03CE-4485-A1B7-D8F6883BCC53}" type="sibTrans" cxnId="{E9723F9B-D001-4DD1-A776-3AE7D54D64F9}">
      <dgm:prSet/>
      <dgm:spPr/>
      <dgm:t>
        <a:bodyPr/>
        <a:lstStyle/>
        <a:p>
          <a:endParaRPr lang="en-US"/>
        </a:p>
      </dgm:t>
    </dgm:pt>
    <dgm:pt modelId="{0D6A4A74-689B-47E1-9CD0-EBD2B06AEF9A}">
      <dgm:prSet phldrT="[Text]"/>
      <dgm:spPr/>
      <dgm:t>
        <a:bodyPr/>
        <a:lstStyle/>
        <a:p>
          <a:r>
            <a:rPr lang="en-US" dirty="0" smtClean="0"/>
            <a:t>Meet with 2</a:t>
          </a:r>
          <a:r>
            <a:rPr lang="en-US" baseline="30000" dirty="0" smtClean="0"/>
            <a:t>nd</a:t>
          </a:r>
          <a:endParaRPr lang="en-US" dirty="0"/>
        </a:p>
      </dgm:t>
    </dgm:pt>
    <dgm:pt modelId="{5FA4AAF3-19DC-4AFA-871F-856E56E753EF}" type="parTrans" cxnId="{308789CA-ED2B-4E40-B495-7E985B244D0B}">
      <dgm:prSet/>
      <dgm:spPr/>
      <dgm:t>
        <a:bodyPr/>
        <a:lstStyle/>
        <a:p>
          <a:endParaRPr lang="en-US"/>
        </a:p>
      </dgm:t>
    </dgm:pt>
    <dgm:pt modelId="{C8B85A5C-F696-48F0-9969-31BDC0781A1B}" type="sibTrans" cxnId="{308789CA-ED2B-4E40-B495-7E985B244D0B}">
      <dgm:prSet/>
      <dgm:spPr/>
      <dgm:t>
        <a:bodyPr/>
        <a:lstStyle/>
        <a:p>
          <a:endParaRPr lang="en-US"/>
        </a:p>
      </dgm:t>
    </dgm:pt>
    <dgm:pt modelId="{59465663-1D8C-4E9D-B62A-86E9DCEF2FFE}">
      <dgm:prSet phldrT="[Text]"/>
      <dgm:spPr/>
      <dgm:t>
        <a:bodyPr/>
        <a:lstStyle/>
        <a:p>
          <a:r>
            <a:rPr lang="en-US" dirty="0" smtClean="0"/>
            <a:t>Low Performers</a:t>
          </a:r>
          <a:endParaRPr lang="en-US" dirty="0"/>
        </a:p>
      </dgm:t>
    </dgm:pt>
    <dgm:pt modelId="{3A965433-B4D1-4630-B82E-B87509415884}" type="parTrans" cxnId="{63986D12-22A3-45EE-9DEC-BD7BB4EB9430}">
      <dgm:prSet/>
      <dgm:spPr/>
      <dgm:t>
        <a:bodyPr/>
        <a:lstStyle/>
        <a:p>
          <a:endParaRPr lang="en-US"/>
        </a:p>
      </dgm:t>
    </dgm:pt>
    <dgm:pt modelId="{62BA52CA-E170-4EA1-AB58-E56AA7547727}" type="sibTrans" cxnId="{63986D12-22A3-45EE-9DEC-BD7BB4EB9430}">
      <dgm:prSet/>
      <dgm:spPr/>
      <dgm:t>
        <a:bodyPr/>
        <a:lstStyle/>
        <a:p>
          <a:endParaRPr lang="en-US"/>
        </a:p>
      </dgm:t>
    </dgm:pt>
    <dgm:pt modelId="{BB1139E3-16AE-4034-A7D6-7C41407CAEC2}">
      <dgm:prSet phldrT="[Text]"/>
      <dgm:spPr/>
      <dgm:t>
        <a:bodyPr/>
        <a:lstStyle/>
        <a:p>
          <a:r>
            <a:rPr lang="en-US" dirty="0" smtClean="0"/>
            <a:t>Meet with Last</a:t>
          </a:r>
          <a:endParaRPr lang="en-US" dirty="0"/>
        </a:p>
      </dgm:t>
    </dgm:pt>
    <dgm:pt modelId="{BA4DA4C9-F7E6-407F-B431-9B7BED25258C}" type="parTrans" cxnId="{31C8B2AD-2ABE-4CCF-AABD-92B1D77BD09C}">
      <dgm:prSet/>
      <dgm:spPr/>
      <dgm:t>
        <a:bodyPr/>
        <a:lstStyle/>
        <a:p>
          <a:endParaRPr lang="en-US"/>
        </a:p>
      </dgm:t>
    </dgm:pt>
    <dgm:pt modelId="{58B4C3F9-CBB1-4FFA-887F-4BDA20AC36A2}" type="sibTrans" cxnId="{31C8B2AD-2ABE-4CCF-AABD-92B1D77BD09C}">
      <dgm:prSet/>
      <dgm:spPr/>
      <dgm:t>
        <a:bodyPr/>
        <a:lstStyle/>
        <a:p>
          <a:endParaRPr lang="en-US"/>
        </a:p>
      </dgm:t>
    </dgm:pt>
    <dgm:pt modelId="{6DDC2AC8-BE24-4BDD-BE21-18166571F673}">
      <dgm:prSet phldrT="[Text]"/>
      <dgm:spPr/>
      <dgm:t>
        <a:bodyPr/>
        <a:lstStyle/>
        <a:p>
          <a:r>
            <a:rPr lang="en-US" dirty="0" smtClean="0"/>
            <a:t>Retention Conversation</a:t>
          </a:r>
          <a:endParaRPr lang="en-US" dirty="0"/>
        </a:p>
      </dgm:t>
    </dgm:pt>
    <dgm:pt modelId="{92EFFCA3-4084-4039-835C-18C15C24EF75}" type="parTrans" cxnId="{293E6360-AAB5-49B1-B479-5736C2A87EDF}">
      <dgm:prSet/>
      <dgm:spPr/>
      <dgm:t>
        <a:bodyPr/>
        <a:lstStyle/>
        <a:p>
          <a:endParaRPr lang="en-US"/>
        </a:p>
      </dgm:t>
    </dgm:pt>
    <dgm:pt modelId="{1FDBB8AB-8E1D-46CB-9005-CE3496BFE018}" type="sibTrans" cxnId="{293E6360-AAB5-49B1-B479-5736C2A87EDF}">
      <dgm:prSet/>
      <dgm:spPr/>
      <dgm:t>
        <a:bodyPr/>
        <a:lstStyle/>
        <a:p>
          <a:endParaRPr lang="en-US"/>
        </a:p>
      </dgm:t>
    </dgm:pt>
    <dgm:pt modelId="{C46FDF18-6081-4677-9850-1C8C6D03F0D2}">
      <dgm:prSet phldrT="[Text]"/>
      <dgm:spPr/>
      <dgm:t>
        <a:bodyPr/>
        <a:lstStyle/>
        <a:p>
          <a:r>
            <a:rPr lang="en-US" dirty="0" smtClean="0"/>
            <a:t>Tell them where the organization is going</a:t>
          </a:r>
          <a:endParaRPr lang="en-US" dirty="0"/>
        </a:p>
      </dgm:t>
    </dgm:pt>
    <dgm:pt modelId="{B430C0F0-AB1C-45B3-843E-6075227EC044}" type="parTrans" cxnId="{430A67CF-2B13-4711-ACCB-3FA3B728EE8D}">
      <dgm:prSet/>
      <dgm:spPr/>
      <dgm:t>
        <a:bodyPr/>
        <a:lstStyle/>
        <a:p>
          <a:endParaRPr lang="en-US"/>
        </a:p>
      </dgm:t>
    </dgm:pt>
    <dgm:pt modelId="{B9C4A9FE-9E24-4EBF-9B8E-D34F995A968E}" type="sibTrans" cxnId="{430A67CF-2B13-4711-ACCB-3FA3B728EE8D}">
      <dgm:prSet/>
      <dgm:spPr/>
      <dgm:t>
        <a:bodyPr/>
        <a:lstStyle/>
        <a:p>
          <a:endParaRPr lang="en-US"/>
        </a:p>
      </dgm:t>
    </dgm:pt>
    <dgm:pt modelId="{E438FD40-024C-48D1-B3E1-F9A75475AD32}">
      <dgm:prSet phldrT="[Text]"/>
      <dgm:spPr/>
      <dgm:t>
        <a:bodyPr/>
        <a:lstStyle/>
        <a:p>
          <a:r>
            <a:rPr lang="en-US" dirty="0" smtClean="0"/>
            <a:t>Thank them</a:t>
          </a:r>
          <a:endParaRPr lang="en-US" dirty="0"/>
        </a:p>
      </dgm:t>
    </dgm:pt>
    <dgm:pt modelId="{70962F6D-63A9-453B-9AC0-4842517E57F9}" type="parTrans" cxnId="{941D8503-CD1A-4CB3-81EC-13DC03091D21}">
      <dgm:prSet/>
      <dgm:spPr/>
      <dgm:t>
        <a:bodyPr/>
        <a:lstStyle/>
        <a:p>
          <a:endParaRPr lang="en-US"/>
        </a:p>
      </dgm:t>
    </dgm:pt>
    <dgm:pt modelId="{BC4DF285-06CF-4B0F-9FD6-F86D2EB10D10}" type="sibTrans" cxnId="{941D8503-CD1A-4CB3-81EC-13DC03091D21}">
      <dgm:prSet/>
      <dgm:spPr/>
      <dgm:t>
        <a:bodyPr/>
        <a:lstStyle/>
        <a:p>
          <a:endParaRPr lang="en-US"/>
        </a:p>
      </dgm:t>
    </dgm:pt>
    <dgm:pt modelId="{F003A533-6E51-4C01-A2C5-0BD42E94A7A7}">
      <dgm:prSet phldrT="[Text]"/>
      <dgm:spPr/>
      <dgm:t>
        <a:bodyPr/>
        <a:lstStyle/>
        <a:p>
          <a:r>
            <a:rPr lang="en-US" dirty="0" smtClean="0"/>
            <a:t>Outline why they are important</a:t>
          </a:r>
          <a:endParaRPr lang="en-US" dirty="0"/>
        </a:p>
      </dgm:t>
    </dgm:pt>
    <dgm:pt modelId="{004D0292-6482-4FB9-9C92-2978A51F5B39}" type="parTrans" cxnId="{5C8DDA79-626C-47EC-A41D-54834D247544}">
      <dgm:prSet/>
      <dgm:spPr/>
      <dgm:t>
        <a:bodyPr/>
        <a:lstStyle/>
        <a:p>
          <a:endParaRPr lang="en-US"/>
        </a:p>
      </dgm:t>
    </dgm:pt>
    <dgm:pt modelId="{966E1DB8-E780-4864-B672-E8053FB732CA}" type="sibTrans" cxnId="{5C8DDA79-626C-47EC-A41D-54834D247544}">
      <dgm:prSet/>
      <dgm:spPr/>
      <dgm:t>
        <a:bodyPr/>
        <a:lstStyle/>
        <a:p>
          <a:endParaRPr lang="en-US"/>
        </a:p>
      </dgm:t>
    </dgm:pt>
    <dgm:pt modelId="{06654EBD-59ED-4987-B9A0-B0853B20BF45}">
      <dgm:prSet phldrT="[Text]"/>
      <dgm:spPr/>
      <dgm:t>
        <a:bodyPr/>
        <a:lstStyle/>
        <a:p>
          <a:r>
            <a:rPr lang="en-US" dirty="0" smtClean="0"/>
            <a:t>Ask if there is anything you can do for them</a:t>
          </a:r>
          <a:endParaRPr lang="en-US" dirty="0"/>
        </a:p>
      </dgm:t>
    </dgm:pt>
    <dgm:pt modelId="{C4CF680F-D333-4C14-8D00-2F52DEDF9840}" type="parTrans" cxnId="{BA1B7A7D-C496-4BC2-89E0-6749036A9311}">
      <dgm:prSet/>
      <dgm:spPr/>
      <dgm:t>
        <a:bodyPr/>
        <a:lstStyle/>
        <a:p>
          <a:endParaRPr lang="en-US"/>
        </a:p>
      </dgm:t>
    </dgm:pt>
    <dgm:pt modelId="{8B7740AC-6FCA-413A-900E-54A056B59AE2}" type="sibTrans" cxnId="{BA1B7A7D-C496-4BC2-89E0-6749036A9311}">
      <dgm:prSet/>
      <dgm:spPr/>
      <dgm:t>
        <a:bodyPr/>
        <a:lstStyle/>
        <a:p>
          <a:endParaRPr lang="en-US"/>
        </a:p>
      </dgm:t>
    </dgm:pt>
    <dgm:pt modelId="{577F2A70-34BE-4E2A-8C05-0B9BE6802E5E}">
      <dgm:prSet phldrT="[Text]"/>
      <dgm:spPr/>
      <dgm:t>
        <a:bodyPr/>
        <a:lstStyle/>
        <a:p>
          <a:r>
            <a:rPr lang="en-US" dirty="0" smtClean="0"/>
            <a:t>Help them become high performers</a:t>
          </a:r>
          <a:endParaRPr lang="en-US" dirty="0"/>
        </a:p>
      </dgm:t>
    </dgm:pt>
    <dgm:pt modelId="{5010E3C7-D518-4217-A811-BC916FA22548}" type="parTrans" cxnId="{930A4799-3DC1-49D0-957F-168F123E4287}">
      <dgm:prSet/>
      <dgm:spPr/>
    </dgm:pt>
    <dgm:pt modelId="{2BCF17E0-53B0-4FB0-B33C-1DF2A89C99F5}" type="sibTrans" cxnId="{930A4799-3DC1-49D0-957F-168F123E4287}">
      <dgm:prSet/>
      <dgm:spPr/>
    </dgm:pt>
    <dgm:pt modelId="{9D156B7D-3814-4967-82CC-53C945BEE045}">
      <dgm:prSet phldrT="[Text]"/>
      <dgm:spPr/>
      <dgm:t>
        <a:bodyPr/>
        <a:lstStyle/>
        <a:p>
          <a:r>
            <a:rPr lang="en-US" dirty="0" smtClean="0"/>
            <a:t>Reassure the goal is to retain</a:t>
          </a:r>
          <a:endParaRPr lang="en-US" dirty="0"/>
        </a:p>
      </dgm:t>
    </dgm:pt>
    <dgm:pt modelId="{760103A7-4D19-4F32-8806-EBC3A02EC4EA}" type="parTrans" cxnId="{813C70D8-FBB5-4899-967B-C654400F4D2C}">
      <dgm:prSet/>
      <dgm:spPr/>
    </dgm:pt>
    <dgm:pt modelId="{6C762734-0B3F-429C-B58A-E16E5D5C934A}" type="sibTrans" cxnId="{813C70D8-FBB5-4899-967B-C654400F4D2C}">
      <dgm:prSet/>
      <dgm:spPr/>
    </dgm:pt>
    <dgm:pt modelId="{D0A49CB0-A862-4E6E-9109-26EB03F1F9EC}">
      <dgm:prSet phldrT="[Text]"/>
      <dgm:spPr/>
      <dgm:t>
        <a:bodyPr/>
        <a:lstStyle/>
        <a:p>
          <a:r>
            <a:rPr lang="en-US" b="1" dirty="0" smtClean="0"/>
            <a:t>Support </a:t>
          </a:r>
          <a:r>
            <a:rPr lang="en-US" dirty="0" smtClean="0"/>
            <a:t>– describe good qualities</a:t>
          </a:r>
          <a:endParaRPr lang="en-US" dirty="0"/>
        </a:p>
      </dgm:t>
    </dgm:pt>
    <dgm:pt modelId="{01770027-FE53-4BCD-A1C9-9E47FEC87CB1}" type="parTrans" cxnId="{45CD9F48-5F64-4F8A-BDA9-0A6D828C63A5}">
      <dgm:prSet/>
      <dgm:spPr/>
    </dgm:pt>
    <dgm:pt modelId="{E8AFFD9C-F50C-4B2A-A55A-28E1EC7BB3AD}" type="sibTrans" cxnId="{45CD9F48-5F64-4F8A-BDA9-0A6D828C63A5}">
      <dgm:prSet/>
      <dgm:spPr/>
    </dgm:pt>
    <dgm:pt modelId="{ACDA33E6-85C8-4108-8202-AB7D885FE93D}">
      <dgm:prSet phldrT="[Text]"/>
      <dgm:spPr/>
      <dgm:t>
        <a:bodyPr/>
        <a:lstStyle/>
        <a:p>
          <a:r>
            <a:rPr lang="en-US" b="1" dirty="0" smtClean="0"/>
            <a:t>Coach</a:t>
          </a:r>
          <a:r>
            <a:rPr lang="en-US" dirty="0" smtClean="0"/>
            <a:t> – Cover development opportunity</a:t>
          </a:r>
          <a:endParaRPr lang="en-US" dirty="0"/>
        </a:p>
      </dgm:t>
    </dgm:pt>
    <dgm:pt modelId="{0B528FBD-D1EE-4A68-B8C3-C9DB9FF15AC8}" type="parTrans" cxnId="{17F12111-F43F-4A91-A397-E412466E3FF3}">
      <dgm:prSet/>
      <dgm:spPr/>
    </dgm:pt>
    <dgm:pt modelId="{0604002C-EC28-48E8-B26D-5B6639D27258}" type="sibTrans" cxnId="{17F12111-F43F-4A91-A397-E412466E3FF3}">
      <dgm:prSet/>
      <dgm:spPr/>
    </dgm:pt>
    <dgm:pt modelId="{91379EE3-89E4-4699-BE71-04FD4B46094B}">
      <dgm:prSet phldrT="[Text]"/>
      <dgm:spPr/>
      <dgm:t>
        <a:bodyPr/>
        <a:lstStyle/>
        <a:p>
          <a:r>
            <a:rPr lang="en-US" b="1" dirty="0" smtClean="0"/>
            <a:t>Support </a:t>
          </a:r>
          <a:r>
            <a:rPr lang="en-US" dirty="0" smtClean="0"/>
            <a:t>– Ask what you can do to help in the areas discussed</a:t>
          </a:r>
          <a:endParaRPr lang="en-US" dirty="0"/>
        </a:p>
      </dgm:t>
    </dgm:pt>
    <dgm:pt modelId="{5CBEC939-CA29-49F0-9BCE-2FF456735DAC}" type="parTrans" cxnId="{D42EEEEF-9C73-45E3-8AC3-4B441D58BD43}">
      <dgm:prSet/>
      <dgm:spPr/>
    </dgm:pt>
    <dgm:pt modelId="{7E831501-26C1-4735-8729-00EA4822BB37}" type="sibTrans" cxnId="{D42EEEEF-9C73-45E3-8AC3-4B441D58BD43}">
      <dgm:prSet/>
      <dgm:spPr/>
    </dgm:pt>
    <dgm:pt modelId="{6D189B20-F34C-4446-B96A-ED7930B1B9FD}">
      <dgm:prSet phldrT="[Text]"/>
      <dgm:spPr/>
      <dgm:t>
        <a:bodyPr/>
        <a:lstStyle/>
        <a:p>
          <a:r>
            <a:rPr lang="en-US" dirty="0" smtClean="0"/>
            <a:t>Message – up or out</a:t>
          </a:r>
          <a:endParaRPr lang="en-US" dirty="0"/>
        </a:p>
      </dgm:t>
    </dgm:pt>
    <dgm:pt modelId="{793CB4C6-953D-46CA-93A4-36EF3B782C35}" type="parTrans" cxnId="{11CF27C7-8B39-4A38-9D53-6819414A7B1D}">
      <dgm:prSet/>
      <dgm:spPr/>
    </dgm:pt>
    <dgm:pt modelId="{42650F38-5C8A-448E-A3C7-C3167B4D6027}" type="sibTrans" cxnId="{11CF27C7-8B39-4A38-9D53-6819414A7B1D}">
      <dgm:prSet/>
      <dgm:spPr/>
    </dgm:pt>
    <dgm:pt modelId="{CE566D81-779C-4F8A-8B11-3E1CCA35938E}">
      <dgm:prSet phldrT="[Text]"/>
      <dgm:spPr/>
      <dgm:t>
        <a:bodyPr/>
        <a:lstStyle/>
        <a:p>
          <a:r>
            <a:rPr lang="en-US" b="1" dirty="0" smtClean="0"/>
            <a:t>Describe </a:t>
          </a:r>
          <a:r>
            <a:rPr lang="en-US" dirty="0" smtClean="0"/>
            <a:t>what is being observed</a:t>
          </a:r>
          <a:endParaRPr lang="en-US" dirty="0"/>
        </a:p>
      </dgm:t>
    </dgm:pt>
    <dgm:pt modelId="{A72929A1-5D64-4CA2-85DE-9DE99B357DAF}" type="parTrans" cxnId="{8A0FC9CD-23BD-4E47-A33D-38907F4BD972}">
      <dgm:prSet/>
      <dgm:spPr/>
    </dgm:pt>
    <dgm:pt modelId="{724CA76C-4B7B-44F7-8915-CB466338E229}" type="sibTrans" cxnId="{8A0FC9CD-23BD-4E47-A33D-38907F4BD972}">
      <dgm:prSet/>
      <dgm:spPr/>
    </dgm:pt>
    <dgm:pt modelId="{5E6F3FCB-5E0D-4995-8AF6-7EDB61E4EE8E}">
      <dgm:prSet phldrT="[Text]"/>
      <dgm:spPr/>
      <dgm:t>
        <a:bodyPr/>
        <a:lstStyle/>
        <a:p>
          <a:r>
            <a:rPr lang="en-US" b="1" dirty="0" smtClean="0"/>
            <a:t>Evaluate</a:t>
          </a:r>
          <a:r>
            <a:rPr lang="en-US" dirty="0" smtClean="0"/>
            <a:t> how you feel</a:t>
          </a:r>
          <a:endParaRPr lang="en-US" dirty="0"/>
        </a:p>
      </dgm:t>
    </dgm:pt>
    <dgm:pt modelId="{8003A637-3403-4A16-B8B4-AE8640B04A19}" type="parTrans" cxnId="{6246F2F7-1648-4310-AD21-728666408D80}">
      <dgm:prSet/>
      <dgm:spPr/>
    </dgm:pt>
    <dgm:pt modelId="{2E50CBC6-443C-4303-BE3E-016213136DB7}" type="sibTrans" cxnId="{6246F2F7-1648-4310-AD21-728666408D80}">
      <dgm:prSet/>
      <dgm:spPr/>
    </dgm:pt>
    <dgm:pt modelId="{F52095B7-E46E-4DAB-AF1D-EADFC125051B}">
      <dgm:prSet phldrT="[Text]"/>
      <dgm:spPr/>
      <dgm:t>
        <a:bodyPr/>
        <a:lstStyle/>
        <a:p>
          <a:r>
            <a:rPr lang="en-US" b="1" dirty="0" smtClean="0"/>
            <a:t>Show </a:t>
          </a:r>
          <a:r>
            <a:rPr lang="en-US" dirty="0" smtClean="0"/>
            <a:t>what needs to be done</a:t>
          </a:r>
          <a:endParaRPr lang="en-US" dirty="0"/>
        </a:p>
      </dgm:t>
    </dgm:pt>
    <dgm:pt modelId="{3FDD6A74-9365-4EC0-A8D8-4A1A3044B0C6}" type="parTrans" cxnId="{4DA384C2-68B8-44AB-BCDE-E3F0AEDC83F7}">
      <dgm:prSet/>
      <dgm:spPr/>
    </dgm:pt>
    <dgm:pt modelId="{C618082B-A6A1-49E6-B4CF-95BAD8D7A5C6}" type="sibTrans" cxnId="{4DA384C2-68B8-44AB-BCDE-E3F0AEDC83F7}">
      <dgm:prSet/>
      <dgm:spPr/>
    </dgm:pt>
    <dgm:pt modelId="{69E36B31-CA40-4FE5-A8DE-8FAD95934C94}">
      <dgm:prSet phldrT="[Text]"/>
      <dgm:spPr/>
      <dgm:t>
        <a:bodyPr/>
        <a:lstStyle/>
        <a:p>
          <a:r>
            <a:rPr lang="en-US" b="1" dirty="0" smtClean="0"/>
            <a:t>Know</a:t>
          </a:r>
          <a:r>
            <a:rPr lang="en-US" dirty="0" smtClean="0"/>
            <a:t> consequences of continued same performance</a:t>
          </a:r>
          <a:endParaRPr lang="en-US" dirty="0"/>
        </a:p>
      </dgm:t>
    </dgm:pt>
    <dgm:pt modelId="{E6E1AB04-3DF3-414A-B96B-8335EBDCCB81}" type="parTrans" cxnId="{3987C774-8595-4B7C-B626-3D6EC9B04706}">
      <dgm:prSet/>
      <dgm:spPr/>
    </dgm:pt>
    <dgm:pt modelId="{0D51D20D-F0B3-4038-96B7-EA994509D105}" type="sibTrans" cxnId="{3987C774-8595-4B7C-B626-3D6EC9B04706}">
      <dgm:prSet/>
      <dgm:spPr/>
    </dgm:pt>
    <dgm:pt modelId="{51D39735-EEFB-4FC6-BBE0-7E8180FC9A91}" type="pres">
      <dgm:prSet presAssocID="{41CD793A-D32E-47E7-8C6C-8FD13D93EA59}" presName="Name0" presStyleCnt="0">
        <dgm:presLayoutVars>
          <dgm:dir/>
          <dgm:animLvl val="lvl"/>
          <dgm:resizeHandles val="exact"/>
        </dgm:presLayoutVars>
      </dgm:prSet>
      <dgm:spPr/>
      <dgm:t>
        <a:bodyPr/>
        <a:lstStyle/>
        <a:p>
          <a:endParaRPr lang="en-US"/>
        </a:p>
      </dgm:t>
    </dgm:pt>
    <dgm:pt modelId="{AFE3927E-5480-44C7-91A4-EAD946A0D397}" type="pres">
      <dgm:prSet presAssocID="{E9360776-46EF-4E89-9CB6-D38EEB97C977}" presName="composite" presStyleCnt="0"/>
      <dgm:spPr/>
    </dgm:pt>
    <dgm:pt modelId="{66B8FEFE-02C9-4AC1-B206-1206A43D5325}" type="pres">
      <dgm:prSet presAssocID="{E9360776-46EF-4E89-9CB6-D38EEB97C977}" presName="parTx" presStyleLbl="alignNode1" presStyleIdx="0" presStyleCnt="3">
        <dgm:presLayoutVars>
          <dgm:chMax val="0"/>
          <dgm:chPref val="0"/>
          <dgm:bulletEnabled val="1"/>
        </dgm:presLayoutVars>
      </dgm:prSet>
      <dgm:spPr/>
      <dgm:t>
        <a:bodyPr/>
        <a:lstStyle/>
        <a:p>
          <a:endParaRPr lang="en-US"/>
        </a:p>
      </dgm:t>
    </dgm:pt>
    <dgm:pt modelId="{5012D17F-3141-4BCC-9112-2E1F419A47A1}" type="pres">
      <dgm:prSet presAssocID="{E9360776-46EF-4E89-9CB6-D38EEB97C977}" presName="desTx" presStyleLbl="alignAccFollowNode1" presStyleIdx="0" presStyleCnt="3">
        <dgm:presLayoutVars>
          <dgm:bulletEnabled val="1"/>
        </dgm:presLayoutVars>
      </dgm:prSet>
      <dgm:spPr/>
      <dgm:t>
        <a:bodyPr/>
        <a:lstStyle/>
        <a:p>
          <a:endParaRPr lang="en-US"/>
        </a:p>
      </dgm:t>
    </dgm:pt>
    <dgm:pt modelId="{BD10471B-5734-4A88-A912-F1916AE45A3F}" type="pres">
      <dgm:prSet presAssocID="{80BE9717-B208-4902-876D-31BE4420069B}" presName="space" presStyleCnt="0"/>
      <dgm:spPr/>
    </dgm:pt>
    <dgm:pt modelId="{3BE3E66D-F0FE-467B-AD6C-5F0B53B8D8CA}" type="pres">
      <dgm:prSet presAssocID="{E06AE0BF-FE8C-45FF-9D28-224273F98CE3}" presName="composite" presStyleCnt="0"/>
      <dgm:spPr/>
    </dgm:pt>
    <dgm:pt modelId="{858A1166-A1A4-4906-964A-39B82381AE5C}" type="pres">
      <dgm:prSet presAssocID="{E06AE0BF-FE8C-45FF-9D28-224273F98CE3}" presName="parTx" presStyleLbl="alignNode1" presStyleIdx="1" presStyleCnt="3">
        <dgm:presLayoutVars>
          <dgm:chMax val="0"/>
          <dgm:chPref val="0"/>
          <dgm:bulletEnabled val="1"/>
        </dgm:presLayoutVars>
      </dgm:prSet>
      <dgm:spPr/>
      <dgm:t>
        <a:bodyPr/>
        <a:lstStyle/>
        <a:p>
          <a:endParaRPr lang="en-US"/>
        </a:p>
      </dgm:t>
    </dgm:pt>
    <dgm:pt modelId="{71202FDA-E34B-4B2C-AA4F-6647B2FAE16A}" type="pres">
      <dgm:prSet presAssocID="{E06AE0BF-FE8C-45FF-9D28-224273F98CE3}" presName="desTx" presStyleLbl="alignAccFollowNode1" presStyleIdx="1" presStyleCnt="3">
        <dgm:presLayoutVars>
          <dgm:bulletEnabled val="1"/>
        </dgm:presLayoutVars>
      </dgm:prSet>
      <dgm:spPr/>
      <dgm:t>
        <a:bodyPr/>
        <a:lstStyle/>
        <a:p>
          <a:endParaRPr lang="en-US"/>
        </a:p>
      </dgm:t>
    </dgm:pt>
    <dgm:pt modelId="{A421A470-51CF-445A-A2EB-12730621112C}" type="pres">
      <dgm:prSet presAssocID="{9C6248A6-03CE-4485-A1B7-D8F6883BCC53}" presName="space" presStyleCnt="0"/>
      <dgm:spPr/>
    </dgm:pt>
    <dgm:pt modelId="{A41E6801-E5C8-44D0-B537-43C5F52ED1F2}" type="pres">
      <dgm:prSet presAssocID="{59465663-1D8C-4E9D-B62A-86E9DCEF2FFE}" presName="composite" presStyleCnt="0"/>
      <dgm:spPr/>
    </dgm:pt>
    <dgm:pt modelId="{C5274D20-00F6-44FC-8DA7-9BE081F78C6F}" type="pres">
      <dgm:prSet presAssocID="{59465663-1D8C-4E9D-B62A-86E9DCEF2FFE}" presName="parTx" presStyleLbl="alignNode1" presStyleIdx="2" presStyleCnt="3">
        <dgm:presLayoutVars>
          <dgm:chMax val="0"/>
          <dgm:chPref val="0"/>
          <dgm:bulletEnabled val="1"/>
        </dgm:presLayoutVars>
      </dgm:prSet>
      <dgm:spPr/>
      <dgm:t>
        <a:bodyPr/>
        <a:lstStyle/>
        <a:p>
          <a:endParaRPr lang="en-US"/>
        </a:p>
      </dgm:t>
    </dgm:pt>
    <dgm:pt modelId="{9DE46812-9C32-4AEF-81E7-F8D334DD726C}" type="pres">
      <dgm:prSet presAssocID="{59465663-1D8C-4E9D-B62A-86E9DCEF2FFE}" presName="desTx" presStyleLbl="alignAccFollowNode1" presStyleIdx="2" presStyleCnt="3">
        <dgm:presLayoutVars>
          <dgm:bulletEnabled val="1"/>
        </dgm:presLayoutVars>
      </dgm:prSet>
      <dgm:spPr/>
      <dgm:t>
        <a:bodyPr/>
        <a:lstStyle/>
        <a:p>
          <a:endParaRPr lang="en-US"/>
        </a:p>
      </dgm:t>
    </dgm:pt>
  </dgm:ptLst>
  <dgm:cxnLst>
    <dgm:cxn modelId="{54B61899-1EEB-43AA-B16B-1BD7E9800DEE}" type="presOf" srcId="{D0A49CB0-A862-4E6E-9109-26EB03F1F9EC}" destId="{71202FDA-E34B-4B2C-AA4F-6647B2FAE16A}" srcOrd="0" destOrd="3" presId="urn:microsoft.com/office/officeart/2005/8/layout/hList1"/>
    <dgm:cxn modelId="{6246F2F7-1648-4310-AD21-728666408D80}" srcId="{59465663-1D8C-4E9D-B62A-86E9DCEF2FFE}" destId="{5E6F3FCB-5E0D-4995-8AF6-7EDB61E4EE8E}" srcOrd="3" destOrd="0" parTransId="{8003A637-3403-4A16-B8B4-AE8640B04A19}" sibTransId="{2E50CBC6-443C-4303-BE3E-016213136DB7}"/>
    <dgm:cxn modelId="{11CF27C7-8B39-4A38-9D53-6819414A7B1D}" srcId="{59465663-1D8C-4E9D-B62A-86E9DCEF2FFE}" destId="{6D189B20-F34C-4446-B96A-ED7930B1B9FD}" srcOrd="1" destOrd="0" parTransId="{793CB4C6-953D-46CA-93A4-36EF3B782C35}" sibTransId="{42650F38-5C8A-448E-A3C7-C3167B4D6027}"/>
    <dgm:cxn modelId="{25497E67-BA25-43B5-BB9E-EF224395263D}" type="presOf" srcId="{C46FDF18-6081-4677-9850-1C8C6D03F0D2}" destId="{5012D17F-3141-4BCC-9112-2E1F419A47A1}" srcOrd="0" destOrd="2" presId="urn:microsoft.com/office/officeart/2005/8/layout/hList1"/>
    <dgm:cxn modelId="{A3B8C0D0-E1C8-44D0-BD15-05BCAE38241C}" srcId="{E9360776-46EF-4E89-9CB6-D38EEB97C977}" destId="{B86C6F75-DE51-4435-BDF3-1213012C4BBA}" srcOrd="0" destOrd="0" parTransId="{A4834B22-9FF1-4E25-A6C6-A95164BEAD5A}" sibTransId="{EE7EACE9-14B8-4A39-99E6-61690FBB81D1}"/>
    <dgm:cxn modelId="{0B2D7A1C-4C10-4085-A466-92B7D9C97FBE}" type="presOf" srcId="{E06AE0BF-FE8C-45FF-9D28-224273F98CE3}" destId="{858A1166-A1A4-4906-964A-39B82381AE5C}" srcOrd="0" destOrd="0" presId="urn:microsoft.com/office/officeart/2005/8/layout/hList1"/>
    <dgm:cxn modelId="{D38F9AF8-5AED-493F-9D9A-2555BEA19BA7}" type="presOf" srcId="{5E6F3FCB-5E0D-4995-8AF6-7EDB61E4EE8E}" destId="{9DE46812-9C32-4AEF-81E7-F8D334DD726C}" srcOrd="0" destOrd="3" presId="urn:microsoft.com/office/officeart/2005/8/layout/hList1"/>
    <dgm:cxn modelId="{17F12111-F43F-4A91-A397-E412466E3FF3}" srcId="{E06AE0BF-FE8C-45FF-9D28-224273F98CE3}" destId="{ACDA33E6-85C8-4108-8202-AB7D885FE93D}" srcOrd="4" destOrd="0" parTransId="{0B528FBD-D1EE-4A68-B8C3-C9DB9FF15AC8}" sibTransId="{0604002C-EC28-48E8-B26D-5B6639D27258}"/>
    <dgm:cxn modelId="{739884CF-317C-4D23-8E8B-4B556A9E6470}" type="presOf" srcId="{0D6A4A74-689B-47E1-9CD0-EBD2B06AEF9A}" destId="{71202FDA-E34B-4B2C-AA4F-6647B2FAE16A}" srcOrd="0" destOrd="0" presId="urn:microsoft.com/office/officeart/2005/8/layout/hList1"/>
    <dgm:cxn modelId="{1BF2D0D5-BE74-4A5F-9485-4158D45EE283}" type="presOf" srcId="{9D156B7D-3814-4967-82CC-53C945BEE045}" destId="{71202FDA-E34B-4B2C-AA4F-6647B2FAE16A}" srcOrd="0" destOrd="2" presId="urn:microsoft.com/office/officeart/2005/8/layout/hList1"/>
    <dgm:cxn modelId="{0C42719F-093E-4299-B681-36391B21D683}" type="presOf" srcId="{91379EE3-89E4-4699-BE71-04FD4B46094B}" destId="{71202FDA-E34B-4B2C-AA4F-6647B2FAE16A}" srcOrd="0" destOrd="5" presId="urn:microsoft.com/office/officeart/2005/8/layout/hList1"/>
    <dgm:cxn modelId="{242BBAAA-0678-42C5-842D-B8B1D49BE48C}" type="presOf" srcId="{06654EBD-59ED-4987-B9A0-B0853B20BF45}" destId="{5012D17F-3141-4BCC-9112-2E1F419A47A1}" srcOrd="0" destOrd="5" presId="urn:microsoft.com/office/officeart/2005/8/layout/hList1"/>
    <dgm:cxn modelId="{2A69FBFD-A812-4724-8042-B808400BF27A}" type="presOf" srcId="{59465663-1D8C-4E9D-B62A-86E9DCEF2FFE}" destId="{C5274D20-00F6-44FC-8DA7-9BE081F78C6F}" srcOrd="0" destOrd="0" presId="urn:microsoft.com/office/officeart/2005/8/layout/hList1"/>
    <dgm:cxn modelId="{45CD9F48-5F64-4F8A-BDA9-0A6D828C63A5}" srcId="{E06AE0BF-FE8C-45FF-9D28-224273F98CE3}" destId="{D0A49CB0-A862-4E6E-9109-26EB03F1F9EC}" srcOrd="3" destOrd="0" parTransId="{01770027-FE53-4BCD-A1C9-9E47FEC87CB1}" sibTransId="{E8AFFD9C-F50C-4B2A-A55A-28E1EC7BB3AD}"/>
    <dgm:cxn modelId="{3795BB87-3EEB-469A-A62E-F3B1D0368EFF}" type="presOf" srcId="{69E36B31-CA40-4FE5-A8DE-8FAD95934C94}" destId="{9DE46812-9C32-4AEF-81E7-F8D334DD726C}" srcOrd="0" destOrd="5" presId="urn:microsoft.com/office/officeart/2005/8/layout/hList1"/>
    <dgm:cxn modelId="{8D2257DA-4CD3-40F7-AEA6-DD3D190F63DD}" type="presOf" srcId="{CE566D81-779C-4F8A-8B11-3E1CCA35938E}" destId="{9DE46812-9C32-4AEF-81E7-F8D334DD726C}" srcOrd="0" destOrd="2" presId="urn:microsoft.com/office/officeart/2005/8/layout/hList1"/>
    <dgm:cxn modelId="{F6904EDC-0F32-4EB7-9ACF-E67C6C40385D}" type="presOf" srcId="{F003A533-6E51-4C01-A2C5-0BD42E94A7A7}" destId="{5012D17F-3141-4BCC-9112-2E1F419A47A1}" srcOrd="0" destOrd="4" presId="urn:microsoft.com/office/officeart/2005/8/layout/hList1"/>
    <dgm:cxn modelId="{3987C774-8595-4B7C-B626-3D6EC9B04706}" srcId="{59465663-1D8C-4E9D-B62A-86E9DCEF2FFE}" destId="{69E36B31-CA40-4FE5-A8DE-8FAD95934C94}" srcOrd="5" destOrd="0" parTransId="{E6E1AB04-3DF3-414A-B96B-8335EBDCCB81}" sibTransId="{0D51D20D-F0B3-4038-96B7-EA994509D105}"/>
    <dgm:cxn modelId="{293E6360-AAB5-49B1-B479-5736C2A87EDF}" srcId="{E9360776-46EF-4E89-9CB6-D38EEB97C977}" destId="{6DDC2AC8-BE24-4BDD-BE21-18166571F673}" srcOrd="1" destOrd="0" parTransId="{92EFFCA3-4084-4039-835C-18C15C24EF75}" sibTransId="{1FDBB8AB-8E1D-46CB-9005-CE3496BFE018}"/>
    <dgm:cxn modelId="{430A67CF-2B13-4711-ACCB-3FA3B728EE8D}" srcId="{E9360776-46EF-4E89-9CB6-D38EEB97C977}" destId="{C46FDF18-6081-4677-9850-1C8C6D03F0D2}" srcOrd="2" destOrd="0" parTransId="{B430C0F0-AB1C-45B3-843E-6075227EC044}" sibTransId="{B9C4A9FE-9E24-4EBF-9B8E-D34F995A968E}"/>
    <dgm:cxn modelId="{4DA384C2-68B8-44AB-BCDE-E3F0AEDC83F7}" srcId="{59465663-1D8C-4E9D-B62A-86E9DCEF2FFE}" destId="{F52095B7-E46E-4DAB-AF1D-EADFC125051B}" srcOrd="4" destOrd="0" parTransId="{3FDD6A74-9365-4EC0-A8D8-4A1A3044B0C6}" sibTransId="{C618082B-A6A1-49E6-B4CF-95BAD8D7A5C6}"/>
    <dgm:cxn modelId="{1BF4A628-62DF-4AC3-8863-99D22B63D61D}" type="presOf" srcId="{F52095B7-E46E-4DAB-AF1D-EADFC125051B}" destId="{9DE46812-9C32-4AEF-81E7-F8D334DD726C}" srcOrd="0" destOrd="4" presId="urn:microsoft.com/office/officeart/2005/8/layout/hList1"/>
    <dgm:cxn modelId="{E9723F9B-D001-4DD1-A776-3AE7D54D64F9}" srcId="{41CD793A-D32E-47E7-8C6C-8FD13D93EA59}" destId="{E06AE0BF-FE8C-45FF-9D28-224273F98CE3}" srcOrd="1" destOrd="0" parTransId="{68D78E3A-3C19-47B0-BA52-5DAB52034933}" sibTransId="{9C6248A6-03CE-4485-A1B7-D8F6883BCC53}"/>
    <dgm:cxn modelId="{63986D12-22A3-45EE-9DEC-BD7BB4EB9430}" srcId="{41CD793A-D32E-47E7-8C6C-8FD13D93EA59}" destId="{59465663-1D8C-4E9D-B62A-86E9DCEF2FFE}" srcOrd="2" destOrd="0" parTransId="{3A965433-B4D1-4630-B82E-B87509415884}" sibTransId="{62BA52CA-E170-4EA1-AB58-E56AA7547727}"/>
    <dgm:cxn modelId="{6427CB5B-0AE0-48F2-9EF9-6DE3AACAE1DF}" type="presOf" srcId="{41CD793A-D32E-47E7-8C6C-8FD13D93EA59}" destId="{51D39735-EEFB-4FC6-BBE0-7E8180FC9A91}" srcOrd="0" destOrd="0" presId="urn:microsoft.com/office/officeart/2005/8/layout/hList1"/>
    <dgm:cxn modelId="{153696ED-5F2A-4AB8-99E9-A2186C09AD22}" type="presOf" srcId="{ACDA33E6-85C8-4108-8202-AB7D885FE93D}" destId="{71202FDA-E34B-4B2C-AA4F-6647B2FAE16A}" srcOrd="0" destOrd="4" presId="urn:microsoft.com/office/officeart/2005/8/layout/hList1"/>
    <dgm:cxn modelId="{D42EEEEF-9C73-45E3-8AC3-4B441D58BD43}" srcId="{E06AE0BF-FE8C-45FF-9D28-224273F98CE3}" destId="{91379EE3-89E4-4699-BE71-04FD4B46094B}" srcOrd="5" destOrd="0" parTransId="{5CBEC939-CA29-49F0-9BCE-2FF456735DAC}" sibTransId="{7E831501-26C1-4735-8729-00EA4822BB37}"/>
    <dgm:cxn modelId="{4074CD5D-E790-47AF-A328-83D824F3C03D}" type="presOf" srcId="{577F2A70-34BE-4E2A-8C05-0B9BE6802E5E}" destId="{71202FDA-E34B-4B2C-AA4F-6647B2FAE16A}" srcOrd="0" destOrd="1" presId="urn:microsoft.com/office/officeart/2005/8/layout/hList1"/>
    <dgm:cxn modelId="{4E273FDF-1CEF-4679-9335-6A606872BF3E}" type="presOf" srcId="{6D189B20-F34C-4446-B96A-ED7930B1B9FD}" destId="{9DE46812-9C32-4AEF-81E7-F8D334DD726C}" srcOrd="0" destOrd="1" presId="urn:microsoft.com/office/officeart/2005/8/layout/hList1"/>
    <dgm:cxn modelId="{930A4799-3DC1-49D0-957F-168F123E4287}" srcId="{E06AE0BF-FE8C-45FF-9D28-224273F98CE3}" destId="{577F2A70-34BE-4E2A-8C05-0B9BE6802E5E}" srcOrd="1" destOrd="0" parTransId="{5010E3C7-D518-4217-A811-BC916FA22548}" sibTransId="{2BCF17E0-53B0-4FB0-B33C-1DF2A89C99F5}"/>
    <dgm:cxn modelId="{941D8503-CD1A-4CB3-81EC-13DC03091D21}" srcId="{E9360776-46EF-4E89-9CB6-D38EEB97C977}" destId="{E438FD40-024C-48D1-B3E1-F9A75475AD32}" srcOrd="3" destOrd="0" parTransId="{70962F6D-63A9-453B-9AC0-4842517E57F9}" sibTransId="{BC4DF285-06CF-4B0F-9FD6-F86D2EB10D10}"/>
    <dgm:cxn modelId="{D1B5FB5E-77E2-48E9-B1BF-C070DB490642}" type="presOf" srcId="{BB1139E3-16AE-4034-A7D6-7C41407CAEC2}" destId="{9DE46812-9C32-4AEF-81E7-F8D334DD726C}" srcOrd="0" destOrd="0" presId="urn:microsoft.com/office/officeart/2005/8/layout/hList1"/>
    <dgm:cxn modelId="{31C8B2AD-2ABE-4CCF-AABD-92B1D77BD09C}" srcId="{59465663-1D8C-4E9D-B62A-86E9DCEF2FFE}" destId="{BB1139E3-16AE-4034-A7D6-7C41407CAEC2}" srcOrd="0" destOrd="0" parTransId="{BA4DA4C9-F7E6-407F-B431-9B7BED25258C}" sibTransId="{58B4C3F9-CBB1-4FFA-887F-4BDA20AC36A2}"/>
    <dgm:cxn modelId="{BA1B7A7D-C496-4BC2-89E0-6749036A9311}" srcId="{E9360776-46EF-4E89-9CB6-D38EEB97C977}" destId="{06654EBD-59ED-4987-B9A0-B0853B20BF45}" srcOrd="5" destOrd="0" parTransId="{C4CF680F-D333-4C14-8D00-2F52DEDF9840}" sibTransId="{8B7740AC-6FCA-413A-900E-54A056B59AE2}"/>
    <dgm:cxn modelId="{308789CA-ED2B-4E40-B495-7E985B244D0B}" srcId="{E06AE0BF-FE8C-45FF-9D28-224273F98CE3}" destId="{0D6A4A74-689B-47E1-9CD0-EBD2B06AEF9A}" srcOrd="0" destOrd="0" parTransId="{5FA4AAF3-19DC-4AFA-871F-856E56E753EF}" sibTransId="{C8B85A5C-F696-48F0-9969-31BDC0781A1B}"/>
    <dgm:cxn modelId="{75BA40B5-37FE-4DE6-B305-6572BECF0D84}" type="presOf" srcId="{6DDC2AC8-BE24-4BDD-BE21-18166571F673}" destId="{5012D17F-3141-4BCC-9112-2E1F419A47A1}" srcOrd="0" destOrd="1" presId="urn:microsoft.com/office/officeart/2005/8/layout/hList1"/>
    <dgm:cxn modelId="{3D26D442-D427-4777-8C22-36581AC492F9}" type="presOf" srcId="{E9360776-46EF-4E89-9CB6-D38EEB97C977}" destId="{66B8FEFE-02C9-4AC1-B206-1206A43D5325}" srcOrd="0" destOrd="0" presId="urn:microsoft.com/office/officeart/2005/8/layout/hList1"/>
    <dgm:cxn modelId="{813C70D8-FBB5-4899-967B-C654400F4D2C}" srcId="{E06AE0BF-FE8C-45FF-9D28-224273F98CE3}" destId="{9D156B7D-3814-4967-82CC-53C945BEE045}" srcOrd="2" destOrd="0" parTransId="{760103A7-4D19-4F32-8806-EBC3A02EC4EA}" sibTransId="{6C762734-0B3F-429C-B58A-E16E5D5C934A}"/>
    <dgm:cxn modelId="{5C8DDA79-626C-47EC-A41D-54834D247544}" srcId="{E9360776-46EF-4E89-9CB6-D38EEB97C977}" destId="{F003A533-6E51-4C01-A2C5-0BD42E94A7A7}" srcOrd="4" destOrd="0" parTransId="{004D0292-6482-4FB9-9C92-2978A51F5B39}" sibTransId="{966E1DB8-E780-4864-B672-E8053FB732CA}"/>
    <dgm:cxn modelId="{7EFA2D9B-61A4-405E-9F9F-D1FBA2EB8F62}" type="presOf" srcId="{B86C6F75-DE51-4435-BDF3-1213012C4BBA}" destId="{5012D17F-3141-4BCC-9112-2E1F419A47A1}" srcOrd="0" destOrd="0" presId="urn:microsoft.com/office/officeart/2005/8/layout/hList1"/>
    <dgm:cxn modelId="{6757F888-2450-4A59-B037-5FCE9B4DF335}" type="presOf" srcId="{E438FD40-024C-48D1-B3E1-F9A75475AD32}" destId="{5012D17F-3141-4BCC-9112-2E1F419A47A1}" srcOrd="0" destOrd="3" presId="urn:microsoft.com/office/officeart/2005/8/layout/hList1"/>
    <dgm:cxn modelId="{8FC25185-28BD-4D72-905A-C938D0A38FF8}" srcId="{41CD793A-D32E-47E7-8C6C-8FD13D93EA59}" destId="{E9360776-46EF-4E89-9CB6-D38EEB97C977}" srcOrd="0" destOrd="0" parTransId="{5606535F-7E9E-451D-B955-80857C1A3046}" sibTransId="{80BE9717-B208-4902-876D-31BE4420069B}"/>
    <dgm:cxn modelId="{8A0FC9CD-23BD-4E47-A33D-38907F4BD972}" srcId="{59465663-1D8C-4E9D-B62A-86E9DCEF2FFE}" destId="{CE566D81-779C-4F8A-8B11-3E1CCA35938E}" srcOrd="2" destOrd="0" parTransId="{A72929A1-5D64-4CA2-85DE-9DE99B357DAF}" sibTransId="{724CA76C-4B7B-44F7-8915-CB466338E229}"/>
    <dgm:cxn modelId="{5FD8C127-3A16-42AF-A8F4-E01242A51692}" type="presParOf" srcId="{51D39735-EEFB-4FC6-BBE0-7E8180FC9A91}" destId="{AFE3927E-5480-44C7-91A4-EAD946A0D397}" srcOrd="0" destOrd="0" presId="urn:microsoft.com/office/officeart/2005/8/layout/hList1"/>
    <dgm:cxn modelId="{6A93A9FC-7566-48C0-98AD-ED9F1847EB2F}" type="presParOf" srcId="{AFE3927E-5480-44C7-91A4-EAD946A0D397}" destId="{66B8FEFE-02C9-4AC1-B206-1206A43D5325}" srcOrd="0" destOrd="0" presId="urn:microsoft.com/office/officeart/2005/8/layout/hList1"/>
    <dgm:cxn modelId="{A808F0E0-78FE-4B2D-A549-000273939403}" type="presParOf" srcId="{AFE3927E-5480-44C7-91A4-EAD946A0D397}" destId="{5012D17F-3141-4BCC-9112-2E1F419A47A1}" srcOrd="1" destOrd="0" presId="urn:microsoft.com/office/officeart/2005/8/layout/hList1"/>
    <dgm:cxn modelId="{6F8CD657-136B-4499-874F-E036EE93496C}" type="presParOf" srcId="{51D39735-EEFB-4FC6-BBE0-7E8180FC9A91}" destId="{BD10471B-5734-4A88-A912-F1916AE45A3F}" srcOrd="1" destOrd="0" presId="urn:microsoft.com/office/officeart/2005/8/layout/hList1"/>
    <dgm:cxn modelId="{7F4F0DE5-7920-44A1-8C88-061F5C2D3C35}" type="presParOf" srcId="{51D39735-EEFB-4FC6-BBE0-7E8180FC9A91}" destId="{3BE3E66D-F0FE-467B-AD6C-5F0B53B8D8CA}" srcOrd="2" destOrd="0" presId="urn:microsoft.com/office/officeart/2005/8/layout/hList1"/>
    <dgm:cxn modelId="{760DEF0E-2D67-4C34-8C51-0B07422447B2}" type="presParOf" srcId="{3BE3E66D-F0FE-467B-AD6C-5F0B53B8D8CA}" destId="{858A1166-A1A4-4906-964A-39B82381AE5C}" srcOrd="0" destOrd="0" presId="urn:microsoft.com/office/officeart/2005/8/layout/hList1"/>
    <dgm:cxn modelId="{1C52D9A1-F807-4C06-A219-A71086060EF8}" type="presParOf" srcId="{3BE3E66D-F0FE-467B-AD6C-5F0B53B8D8CA}" destId="{71202FDA-E34B-4B2C-AA4F-6647B2FAE16A}" srcOrd="1" destOrd="0" presId="urn:microsoft.com/office/officeart/2005/8/layout/hList1"/>
    <dgm:cxn modelId="{87F6EC24-9189-4EC2-A280-4D6F2856D211}" type="presParOf" srcId="{51D39735-EEFB-4FC6-BBE0-7E8180FC9A91}" destId="{A421A470-51CF-445A-A2EB-12730621112C}" srcOrd="3" destOrd="0" presId="urn:microsoft.com/office/officeart/2005/8/layout/hList1"/>
    <dgm:cxn modelId="{E1045354-137F-40CC-B785-ECB013C5A1AD}" type="presParOf" srcId="{51D39735-EEFB-4FC6-BBE0-7E8180FC9A91}" destId="{A41E6801-E5C8-44D0-B537-43C5F52ED1F2}" srcOrd="4" destOrd="0" presId="urn:microsoft.com/office/officeart/2005/8/layout/hList1"/>
    <dgm:cxn modelId="{4E82FA79-43AB-4E92-B9C6-19C082098EEA}" type="presParOf" srcId="{A41E6801-E5C8-44D0-B537-43C5F52ED1F2}" destId="{C5274D20-00F6-44FC-8DA7-9BE081F78C6F}" srcOrd="0" destOrd="0" presId="urn:microsoft.com/office/officeart/2005/8/layout/hList1"/>
    <dgm:cxn modelId="{0CCE2B37-0604-4549-83B6-DF502ED48E96}" type="presParOf" srcId="{A41E6801-E5C8-44D0-B537-43C5F52ED1F2}" destId="{9DE46812-9C32-4AEF-81E7-F8D334DD726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98FE72-C3F2-47C0-A5B1-CC2C45343924}">
      <dsp:nvSpPr>
        <dsp:cNvPr id="0" name=""/>
        <dsp:cNvSpPr/>
      </dsp:nvSpPr>
      <dsp:spPr>
        <a:xfrm>
          <a:off x="0" y="242999"/>
          <a:ext cx="8229600" cy="853876"/>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t>Informal Transactions</a:t>
          </a:r>
        </a:p>
        <a:p>
          <a:pPr lvl="0" algn="ctr" defTabSz="889000">
            <a:lnSpc>
              <a:spcPct val="90000"/>
            </a:lnSpc>
            <a:spcBef>
              <a:spcPct val="0"/>
            </a:spcBef>
            <a:spcAft>
              <a:spcPct val="35000"/>
            </a:spcAft>
          </a:pPr>
          <a:r>
            <a:rPr lang="en-US" sz="2400" b="1" kern="1200" dirty="0" smtClean="0"/>
            <a:t>Coaching and Counseling</a:t>
          </a:r>
          <a:endParaRPr lang="en-US" sz="2400" b="1" kern="1200" dirty="0"/>
        </a:p>
      </dsp:txBody>
      <dsp:txXfrm>
        <a:off x="41683" y="284682"/>
        <a:ext cx="8146234" cy="770510"/>
      </dsp:txXfrm>
    </dsp:sp>
    <dsp:sp modelId="{71301948-5991-4AE5-B1F7-11C32CA7909A}">
      <dsp:nvSpPr>
        <dsp:cNvPr id="0" name=""/>
        <dsp:cNvSpPr/>
      </dsp:nvSpPr>
      <dsp:spPr>
        <a:xfrm>
          <a:off x="0" y="1101677"/>
          <a:ext cx="8229600" cy="3803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0480" rIns="170688" bIns="30480" numCol="1" spcCol="1270" anchor="t" anchorCtr="0">
          <a:noAutofit/>
        </a:bodyPr>
        <a:lstStyle/>
        <a:p>
          <a:pPr marL="228600" lvl="1" indent="-228600" algn="ctr" defTabSz="1066800">
            <a:lnSpc>
              <a:spcPct val="90000"/>
            </a:lnSpc>
            <a:spcBef>
              <a:spcPct val="0"/>
            </a:spcBef>
            <a:spcAft>
              <a:spcPct val="20000"/>
            </a:spcAft>
            <a:buChar char="••"/>
          </a:pPr>
          <a:r>
            <a:rPr lang="en-US" sz="2400" b="1" kern="1200" dirty="0" smtClean="0"/>
            <a:t>Formal Disciplinary Transactions</a:t>
          </a:r>
          <a:endParaRPr lang="en-US" sz="2400" b="1" kern="1200" dirty="0"/>
        </a:p>
      </dsp:txBody>
      <dsp:txXfrm>
        <a:off x="0" y="1101677"/>
        <a:ext cx="8229600" cy="380362"/>
      </dsp:txXfrm>
    </dsp:sp>
    <dsp:sp modelId="{5CCC20AF-3182-4753-9F4C-5324C003D0D1}">
      <dsp:nvSpPr>
        <dsp:cNvPr id="0" name=""/>
        <dsp:cNvSpPr/>
      </dsp:nvSpPr>
      <dsp:spPr>
        <a:xfrm>
          <a:off x="0" y="1713425"/>
          <a:ext cx="8229600" cy="2159088"/>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Step 1: Verbal Reprimand</a:t>
          </a:r>
        </a:p>
        <a:p>
          <a:pPr lvl="0" algn="l" defTabSz="889000">
            <a:lnSpc>
              <a:spcPct val="90000"/>
            </a:lnSpc>
            <a:spcBef>
              <a:spcPct val="0"/>
            </a:spcBef>
            <a:spcAft>
              <a:spcPct val="35000"/>
            </a:spcAft>
          </a:pPr>
          <a:r>
            <a:rPr lang="en-US" sz="2000" kern="1200" dirty="0" smtClean="0"/>
            <a:t>Step 2: Written Warning</a:t>
          </a:r>
        </a:p>
        <a:p>
          <a:pPr lvl="0" algn="l" defTabSz="889000">
            <a:lnSpc>
              <a:spcPct val="90000"/>
            </a:lnSpc>
            <a:spcBef>
              <a:spcPct val="0"/>
            </a:spcBef>
            <a:spcAft>
              <a:spcPct val="35000"/>
            </a:spcAft>
          </a:pPr>
          <a:r>
            <a:rPr lang="en-US" sz="2000" kern="1200" dirty="0" smtClean="0"/>
            <a:t>Step 3: Suspension with/without pay, probation, final warning</a:t>
          </a:r>
        </a:p>
        <a:p>
          <a:pPr lvl="0" algn="l" defTabSz="889000">
            <a:lnSpc>
              <a:spcPct val="90000"/>
            </a:lnSpc>
            <a:spcBef>
              <a:spcPct val="0"/>
            </a:spcBef>
            <a:spcAft>
              <a:spcPct val="35000"/>
            </a:spcAft>
          </a:pPr>
          <a:r>
            <a:rPr lang="en-US" sz="2000" kern="1200" dirty="0" smtClean="0"/>
            <a:t>Step 4: Termination</a:t>
          </a:r>
        </a:p>
        <a:p>
          <a:pPr lvl="0" algn="l" defTabSz="889000">
            <a:lnSpc>
              <a:spcPct val="90000"/>
            </a:lnSpc>
            <a:spcBef>
              <a:spcPct val="0"/>
            </a:spcBef>
            <a:spcAft>
              <a:spcPct val="35000"/>
            </a:spcAft>
          </a:pPr>
          <a:endParaRPr lang="en-US" sz="2000" kern="1200" dirty="0"/>
        </a:p>
      </dsp:txBody>
      <dsp:txXfrm>
        <a:off x="105398" y="1818823"/>
        <a:ext cx="8018804" cy="1948292"/>
      </dsp:txXfrm>
    </dsp:sp>
    <dsp:sp modelId="{100AB8B1-B024-430A-B966-2C7141A67B84}">
      <dsp:nvSpPr>
        <dsp:cNvPr id="0" name=""/>
        <dsp:cNvSpPr/>
      </dsp:nvSpPr>
      <dsp:spPr>
        <a:xfrm>
          <a:off x="0" y="3503983"/>
          <a:ext cx="8229600" cy="34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5400" rIns="142240" bIns="25400" numCol="1" spcCol="1270" anchor="t" anchorCtr="0">
          <a:noAutofit/>
        </a:bodyPr>
        <a:lstStyle/>
        <a:p>
          <a:pPr marL="171450" lvl="1" indent="-171450" algn="l" defTabSz="711200">
            <a:lnSpc>
              <a:spcPct val="90000"/>
            </a:lnSpc>
            <a:spcBef>
              <a:spcPct val="0"/>
            </a:spcBef>
            <a:spcAft>
              <a:spcPct val="20000"/>
            </a:spcAft>
            <a:buChar char="••"/>
          </a:pPr>
          <a:endParaRPr lang="en-US" sz="1600" kern="1200" dirty="0"/>
        </a:p>
      </dsp:txBody>
      <dsp:txXfrm>
        <a:off x="0" y="3503983"/>
        <a:ext cx="8229600" cy="3477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391243-B619-4ACB-8201-DFF607F28ACF}">
      <dsp:nvSpPr>
        <dsp:cNvPr id="0" name=""/>
        <dsp:cNvSpPr/>
      </dsp:nvSpPr>
      <dsp:spPr>
        <a:xfrm>
          <a:off x="0" y="53280"/>
          <a:ext cx="8504238" cy="176904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Informal Transactions</a:t>
          </a:r>
        </a:p>
        <a:p>
          <a:pPr lvl="0" algn="l" defTabSz="1244600">
            <a:lnSpc>
              <a:spcPct val="90000"/>
            </a:lnSpc>
            <a:spcBef>
              <a:spcPct val="0"/>
            </a:spcBef>
            <a:spcAft>
              <a:spcPct val="35000"/>
            </a:spcAft>
          </a:pPr>
          <a:r>
            <a:rPr lang="en-US" sz="2800" kern="1200" dirty="0" smtClean="0"/>
            <a:t>Positive Contact</a:t>
          </a:r>
        </a:p>
        <a:p>
          <a:pPr lvl="0" algn="l" defTabSz="1244600">
            <a:lnSpc>
              <a:spcPct val="90000"/>
            </a:lnSpc>
            <a:spcBef>
              <a:spcPct val="0"/>
            </a:spcBef>
            <a:spcAft>
              <a:spcPct val="35000"/>
            </a:spcAft>
          </a:pPr>
          <a:r>
            <a:rPr lang="en-US" sz="2800" kern="1200" dirty="0" smtClean="0"/>
            <a:t>Coaching Session</a:t>
          </a:r>
          <a:endParaRPr lang="en-US" sz="2800" kern="1200" dirty="0"/>
        </a:p>
      </dsp:txBody>
      <dsp:txXfrm>
        <a:off x="86357" y="139637"/>
        <a:ext cx="8331524" cy="1596326"/>
      </dsp:txXfrm>
    </dsp:sp>
    <dsp:sp modelId="{A01327B9-F920-4448-BC22-D68BB88EF50D}">
      <dsp:nvSpPr>
        <dsp:cNvPr id="0" name=""/>
        <dsp:cNvSpPr/>
      </dsp:nvSpPr>
      <dsp:spPr>
        <a:xfrm>
          <a:off x="0" y="1822320"/>
          <a:ext cx="8504238" cy="463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010"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1" kern="1200" dirty="0" smtClean="0"/>
            <a:t>Formal Disciplinary Transactions</a:t>
          </a:r>
          <a:endParaRPr lang="en-US" sz="2400" b="1" kern="1200" dirty="0"/>
        </a:p>
      </dsp:txBody>
      <dsp:txXfrm>
        <a:off x="0" y="1822320"/>
        <a:ext cx="8504238" cy="463680"/>
      </dsp:txXfrm>
    </dsp:sp>
    <dsp:sp modelId="{F2BC14BF-A1A0-46A6-B660-DC8BCC9F0C1E}">
      <dsp:nvSpPr>
        <dsp:cNvPr id="0" name=""/>
        <dsp:cNvSpPr/>
      </dsp:nvSpPr>
      <dsp:spPr>
        <a:xfrm>
          <a:off x="0" y="2286000"/>
          <a:ext cx="8504238" cy="176904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dirty="0" smtClean="0"/>
            <a:t>Level 1: Oral Reminder</a:t>
          </a:r>
        </a:p>
        <a:p>
          <a:pPr lvl="0" algn="l" defTabSz="1244600">
            <a:lnSpc>
              <a:spcPct val="90000"/>
            </a:lnSpc>
            <a:spcBef>
              <a:spcPct val="0"/>
            </a:spcBef>
            <a:spcAft>
              <a:spcPct val="35000"/>
            </a:spcAft>
          </a:pPr>
          <a:r>
            <a:rPr lang="en-US" sz="2800" kern="1200" dirty="0" smtClean="0"/>
            <a:t>Level 2: Written Reminder</a:t>
          </a:r>
        </a:p>
        <a:p>
          <a:pPr lvl="0" algn="l" defTabSz="1244600">
            <a:lnSpc>
              <a:spcPct val="90000"/>
            </a:lnSpc>
            <a:spcBef>
              <a:spcPct val="0"/>
            </a:spcBef>
            <a:spcAft>
              <a:spcPct val="35000"/>
            </a:spcAft>
          </a:pPr>
          <a:r>
            <a:rPr lang="en-US" sz="2800" kern="1200" dirty="0" smtClean="0"/>
            <a:t>Level 3: Decision Making Leave</a:t>
          </a:r>
          <a:endParaRPr lang="en-US" sz="2800" kern="1200" dirty="0"/>
        </a:p>
      </dsp:txBody>
      <dsp:txXfrm>
        <a:off x="86357" y="2372357"/>
        <a:ext cx="8331524" cy="1596326"/>
      </dsp:txXfrm>
    </dsp:sp>
    <dsp:sp modelId="{2D4EBF03-FC7E-4790-8819-BB51A3ECD8BE}">
      <dsp:nvSpPr>
        <dsp:cNvPr id="0" name=""/>
        <dsp:cNvSpPr/>
      </dsp:nvSpPr>
      <dsp:spPr>
        <a:xfrm>
          <a:off x="0" y="4055040"/>
          <a:ext cx="8504238" cy="463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010"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1" kern="1200" dirty="0" smtClean="0"/>
            <a:t>Termination</a:t>
          </a:r>
          <a:endParaRPr lang="en-US" sz="2400" b="1" kern="1200" dirty="0"/>
        </a:p>
      </dsp:txBody>
      <dsp:txXfrm>
        <a:off x="0" y="4055040"/>
        <a:ext cx="8504238" cy="4636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742A84-3208-45C6-9357-4B256C7ED397}" type="datetimeFigureOut">
              <a:rPr lang="en-US" smtClean="0"/>
              <a:pPr/>
              <a:t>12/13/2015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FE0890-F111-4619-91EF-80B4336FE8D6}" type="slidenum">
              <a:rPr lang="en-US" smtClean="0"/>
              <a:pPr/>
              <a:t>‹#›</a:t>
            </a:fld>
            <a:endParaRPr lang="en-US" dirty="0"/>
          </a:p>
        </p:txBody>
      </p:sp>
    </p:spTree>
    <p:extLst>
      <p:ext uri="{BB962C8B-B14F-4D97-AF65-F5344CB8AC3E}">
        <p14:creationId xmlns:p14="http://schemas.microsoft.com/office/powerpoint/2010/main" val="949494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People</a:t>
            </a:r>
            <a:r>
              <a:rPr lang="en-US" baseline="0" dirty="0" smtClean="0"/>
              <a:t> leave managers not companies</a:t>
            </a:r>
          </a:p>
          <a:p>
            <a:r>
              <a:rPr lang="en-US" baseline="0" dirty="0" smtClean="0"/>
              <a:t>Turnover is usually a manager issue</a:t>
            </a:r>
          </a:p>
          <a:p>
            <a:r>
              <a:rPr lang="en-US" baseline="0" dirty="0" smtClean="0"/>
              <a:t>If you have problems with turnover – look first at the manager</a:t>
            </a:r>
          </a:p>
          <a:p>
            <a:r>
              <a:rPr lang="en-US" baseline="0" dirty="0" smtClean="0"/>
              <a:t>Retention of good people occurs if the manager:</a:t>
            </a:r>
          </a:p>
          <a:p>
            <a:pPr lvl="1">
              <a:buFont typeface="Arial" pitchFamily="34" charset="0"/>
              <a:buChar char="•"/>
            </a:pPr>
            <a:r>
              <a:rPr lang="en-US" baseline="0" dirty="0" smtClean="0"/>
              <a:t>Sets clear expectations</a:t>
            </a:r>
          </a:p>
          <a:p>
            <a:pPr lvl="1">
              <a:buFont typeface="Arial" pitchFamily="34" charset="0"/>
              <a:buChar char="•"/>
            </a:pPr>
            <a:r>
              <a:rPr lang="en-US" baseline="0" dirty="0" smtClean="0"/>
              <a:t>Know the employees</a:t>
            </a:r>
          </a:p>
          <a:p>
            <a:pPr lvl="1">
              <a:buFont typeface="Arial" pitchFamily="34" charset="0"/>
              <a:buChar char="•"/>
            </a:pPr>
            <a:r>
              <a:rPr lang="en-US" baseline="0" dirty="0" smtClean="0"/>
              <a:t>Trusts employees</a:t>
            </a:r>
          </a:p>
          <a:p>
            <a:pPr lvl="1">
              <a:buFont typeface="Arial" pitchFamily="34" charset="0"/>
              <a:buChar char="•"/>
            </a:pPr>
            <a:r>
              <a:rPr lang="en-US" baseline="0" dirty="0" smtClean="0"/>
              <a:t>Invests in employees</a:t>
            </a:r>
          </a:p>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Skills</a:t>
            </a:r>
            <a:r>
              <a:rPr lang="en-US" dirty="0" smtClean="0"/>
              <a:t> are what a person can do. </a:t>
            </a:r>
            <a:r>
              <a:rPr lang="en-US" u="sng" dirty="0" smtClean="0"/>
              <a:t>Character</a:t>
            </a:r>
            <a:r>
              <a:rPr lang="en-US" dirty="0" smtClean="0"/>
              <a:t> is what a person is.</a:t>
            </a:r>
          </a:p>
          <a:p>
            <a:endParaRPr lang="en-US" dirty="0" smtClean="0"/>
          </a:p>
          <a:p>
            <a:r>
              <a:rPr lang="en-US" dirty="0" smtClean="0"/>
              <a:t>These are the human competencies required to establish and maintain</a:t>
            </a:r>
            <a:r>
              <a:rPr lang="en-US" baseline="0" dirty="0" smtClean="0"/>
              <a:t> the other four conditions of empowerment.</a:t>
            </a:r>
          </a:p>
          <a:p>
            <a:r>
              <a:rPr lang="en-US" baseline="0" dirty="0" smtClean="0"/>
              <a:t>Skills and character are the preconditions to establishment of trusting relationships, win-win agreements, helpful systems, and employee self-supervision and self-evaluation.  </a:t>
            </a:r>
          </a:p>
          <a:p>
            <a:endParaRPr lang="en-US" baseline="0" dirty="0" smtClean="0"/>
          </a:p>
          <a:p>
            <a:r>
              <a:rPr lang="en-US" baseline="0" dirty="0" smtClean="0"/>
              <a:t>Self-supervision: individuals plan, execute, and control their own performance within the agreement.</a:t>
            </a: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dirty="0" smtClean="0"/>
              <a:t>Integrity: habits are congruent with values, words</a:t>
            </a:r>
            <a:r>
              <a:rPr lang="en-US" baseline="0" dirty="0" smtClean="0"/>
              <a:t> with deeds, expressions with feelings</a:t>
            </a:r>
            <a:endParaRPr lang="en-US" dirty="0" smtClean="0"/>
          </a:p>
          <a:p>
            <a:pPr lvl="1"/>
            <a:r>
              <a:rPr lang="en-US" dirty="0" smtClean="0"/>
              <a:t>Maturity: Courage (risk taker) balanced with consideration (willingness to listen &amp; understand others)</a:t>
            </a:r>
          </a:p>
          <a:p>
            <a:pPr lvl="1"/>
            <a:r>
              <a:rPr lang="en-US" dirty="0" smtClean="0"/>
              <a:t>Abundance mentality: There</a:t>
            </a:r>
            <a:r>
              <a:rPr lang="en-US" baseline="0" dirty="0" smtClean="0"/>
              <a:t> is plenty out there for everybody.</a:t>
            </a:r>
          </a:p>
          <a:p>
            <a:pPr lvl="1"/>
            <a:endParaRPr lang="en-US" baseline="0" dirty="0" smtClean="0"/>
          </a:p>
          <a:p>
            <a:pPr lvl="1"/>
            <a:r>
              <a:rPr lang="en-US" baseline="0" dirty="0" smtClean="0"/>
              <a:t>A person with these character traits can be genuinely happy for the success and accomplishments of others.</a:t>
            </a:r>
          </a:p>
          <a:p>
            <a:pPr lvl="1"/>
            <a:endParaRPr lang="en-US" dirty="0" smtClean="0"/>
          </a:p>
          <a:p>
            <a:r>
              <a:rPr lang="en-US" u="sng" dirty="0" smtClean="0"/>
              <a:t>High</a:t>
            </a:r>
            <a:r>
              <a:rPr lang="en-US" u="sng" baseline="0" dirty="0" smtClean="0"/>
              <a:t> courage but low consideration </a:t>
            </a:r>
            <a:r>
              <a:rPr lang="en-US" baseline="0" dirty="0" smtClean="0"/>
              <a:t>= clear and aggressive expression but poor listening – results in win-lose agreements.  Manager thinks his/her way is best for everyone – fails to allow people to express themselves, tap into skills, or motivate people.</a:t>
            </a:r>
          </a:p>
          <a:p>
            <a:r>
              <a:rPr lang="en-US" u="sng" baseline="0" dirty="0" smtClean="0"/>
              <a:t>Low courage but high consideration </a:t>
            </a:r>
            <a:r>
              <a:rPr lang="en-US" baseline="0" dirty="0" smtClean="0"/>
              <a:t>= (high in need for acceptance and popularity) leads to lose-win agreements.  Leads to people doing their own thing, self-indulgence, organizational chaos.  </a:t>
            </a:r>
          </a:p>
          <a:p>
            <a:endParaRPr lang="en-US" baseline="0" dirty="0" smtClean="0"/>
          </a:p>
          <a:p>
            <a:r>
              <a:rPr lang="en-US" baseline="0" dirty="0" smtClean="0"/>
              <a:t>Skills – these three skills enable a person to establish the other four conditions of organizational effectiveness</a:t>
            </a: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514350" indent="-514350">
              <a:buFont typeface="+mj-lt"/>
              <a:buAutoNum type="arabicPeriod"/>
            </a:pPr>
            <a:r>
              <a:rPr lang="en-US" dirty="0" smtClean="0"/>
              <a:t>Specify desired results: discuss expected results quality and quantity. </a:t>
            </a:r>
            <a:r>
              <a:rPr lang="en-US" baseline="0" dirty="0" smtClean="0"/>
              <a:t> Set timelines &amp; budget.  Commit people to results but let them determine the best means and method.</a:t>
            </a:r>
            <a:endParaRPr lang="en-US" dirty="0" smtClean="0"/>
          </a:p>
          <a:p>
            <a:pPr marL="514350" indent="-514350">
              <a:buFont typeface="+mj-lt"/>
              <a:buAutoNum type="arabicPeriod"/>
            </a:pPr>
            <a:r>
              <a:rPr lang="en-US" dirty="0" smtClean="0"/>
              <a:t>Set guidelines: discuss</a:t>
            </a:r>
            <a:r>
              <a:rPr lang="en-US" baseline="0" dirty="0" smtClean="0"/>
              <a:t> principles, policies &amp; procedures considered essential to success. Identify organizational landmines to avoid</a:t>
            </a:r>
            <a:endParaRPr lang="en-US" dirty="0" smtClean="0"/>
          </a:p>
          <a:p>
            <a:pPr marL="514350" indent="-514350">
              <a:buFont typeface="+mj-lt"/>
              <a:buAutoNum type="arabicPeriod"/>
            </a:pPr>
            <a:r>
              <a:rPr lang="en-US" dirty="0" smtClean="0"/>
              <a:t>Identify available resources: Identify</a:t>
            </a:r>
            <a:r>
              <a:rPr lang="en-US" baseline="0" dirty="0" smtClean="0"/>
              <a:t> financial, human, technical, and organizational resources available</a:t>
            </a:r>
            <a:endParaRPr lang="en-US" dirty="0" smtClean="0"/>
          </a:p>
          <a:p>
            <a:pPr marL="514350" indent="-514350">
              <a:buFont typeface="+mj-lt"/>
              <a:buAutoNum type="arabicPeriod"/>
            </a:pPr>
            <a:r>
              <a:rPr lang="en-US" dirty="0" smtClean="0"/>
              <a:t>Define accountability: Describe  how performance will be evaluated, involve the person in setting</a:t>
            </a:r>
            <a:r>
              <a:rPr lang="en-US" baseline="0" dirty="0" smtClean="0"/>
              <a:t> the standard for success.</a:t>
            </a:r>
            <a:endParaRPr lang="en-US" dirty="0" smtClean="0"/>
          </a:p>
          <a:p>
            <a:pPr marL="514350" indent="-514350">
              <a:buFont typeface="+mj-lt"/>
              <a:buAutoNum type="arabicPeriod"/>
            </a:pPr>
            <a:r>
              <a:rPr lang="en-US" dirty="0" smtClean="0"/>
              <a:t>Determine consequences: What happens</a:t>
            </a:r>
            <a:r>
              <a:rPr lang="en-US" baseline="0" dirty="0" smtClean="0"/>
              <a:t> when results are not achieved.</a:t>
            </a:r>
            <a:endParaRPr lang="en-US" dirty="0" smtClean="0"/>
          </a:p>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baseline="0" dirty="0" smtClean="0"/>
              <a:t>Gallup Employee Engagement Survey</a:t>
            </a:r>
          </a:p>
          <a:p>
            <a:pPr>
              <a:buFont typeface="Arial" pitchFamily="34" charset="0"/>
              <a:buChar char="•"/>
            </a:pPr>
            <a:r>
              <a:rPr lang="en-US" baseline="0" dirty="0" smtClean="0"/>
              <a:t>27% of employees are engaged</a:t>
            </a:r>
          </a:p>
          <a:p>
            <a:pPr>
              <a:buFont typeface="Arial" pitchFamily="34" charset="0"/>
              <a:buChar char="•"/>
            </a:pPr>
            <a:r>
              <a:rPr lang="en-US" baseline="0" dirty="0" smtClean="0"/>
              <a:t>59% are not engaged</a:t>
            </a:r>
          </a:p>
          <a:p>
            <a:pPr>
              <a:buFont typeface="Arial" pitchFamily="34" charset="0"/>
              <a:buChar char="•"/>
            </a:pPr>
            <a:r>
              <a:rPr lang="en-US" baseline="0" dirty="0" smtClean="0"/>
              <a:t>14% are actively not engaged</a:t>
            </a:r>
          </a:p>
          <a:p>
            <a:pPr>
              <a:buFont typeface="Arial" pitchFamily="34" charset="0"/>
              <a:buNone/>
            </a:pPr>
            <a:endParaRPr lang="en-US" baseline="0" dirty="0" smtClean="0"/>
          </a:p>
          <a:p>
            <a:pPr>
              <a:buNone/>
            </a:pPr>
            <a:r>
              <a:rPr lang="en-US" dirty="0" smtClean="0"/>
              <a:t>An engaged employee is a person who is fully involved in, and enthusiastic about, his or her work. </a:t>
            </a:r>
          </a:p>
          <a:p>
            <a:pPr marL="514350" indent="-514350">
              <a:buFont typeface="+mj-lt"/>
              <a:buAutoNum type="arabicPeriod"/>
            </a:pPr>
            <a:r>
              <a:rPr lang="en-US" dirty="0" smtClean="0"/>
              <a:t>truly engaged employees are attracted to, and inspired by, their work (“I want to do this”)</a:t>
            </a:r>
          </a:p>
          <a:p>
            <a:pPr marL="514350" indent="-514350">
              <a:buFont typeface="+mj-lt"/>
              <a:buAutoNum type="arabicPeriod"/>
            </a:pPr>
            <a:r>
              <a:rPr lang="en-US" dirty="0" smtClean="0"/>
              <a:t>committed (“I am dedicated to the success of what I am doing”)</a:t>
            </a:r>
          </a:p>
          <a:p>
            <a:pPr marL="514350" indent="-514350">
              <a:buFont typeface="+mj-lt"/>
              <a:buAutoNum type="arabicPeriod"/>
            </a:pPr>
            <a:r>
              <a:rPr lang="en-US" dirty="0" smtClean="0"/>
              <a:t>fascinated (“I love what I am doing”).</a:t>
            </a:r>
          </a:p>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r>
              <a:rPr lang="en-US" sz="1200" kern="1200" baseline="0" dirty="0" smtClean="0">
                <a:solidFill>
                  <a:schemeClr val="tx1"/>
                </a:solidFill>
                <a:latin typeface="+mn-lt"/>
                <a:ea typeface="+mn-ea"/>
                <a:cs typeface="+mn-cs"/>
              </a:rPr>
              <a:t>1. Employee engagement is a direct reflection of how employees feel about their relationship with the boss.</a:t>
            </a:r>
          </a:p>
          <a:p>
            <a:r>
              <a:rPr lang="en-US" sz="1200" kern="1200" baseline="0" dirty="0" smtClean="0">
                <a:solidFill>
                  <a:schemeClr val="tx1"/>
                </a:solidFill>
                <a:latin typeface="+mn-lt"/>
                <a:ea typeface="+mn-ea"/>
                <a:cs typeface="+mn-cs"/>
              </a:rPr>
              <a:t>2. Good leaders challenge employees; but at the same time, they must instill the confidence that the challenges can be met. </a:t>
            </a:r>
          </a:p>
          <a:p>
            <a:r>
              <a:rPr lang="en-US" sz="1200" kern="1200" baseline="0" dirty="0" smtClean="0">
                <a:solidFill>
                  <a:schemeClr val="tx1"/>
                </a:solidFill>
                <a:latin typeface="+mn-lt"/>
                <a:ea typeface="+mn-ea"/>
                <a:cs typeface="+mn-cs"/>
              </a:rPr>
              <a:t>3. Employees need to understand what the organization’s goals are, why they are important, and how the goals can best be attained.</a:t>
            </a:r>
          </a:p>
          <a:p>
            <a:r>
              <a:rPr lang="en-US" sz="1200" kern="1200" baseline="0" dirty="0" smtClean="0">
                <a:solidFill>
                  <a:schemeClr val="tx1"/>
                </a:solidFill>
                <a:latin typeface="+mn-lt"/>
                <a:ea typeface="+mn-ea"/>
                <a:cs typeface="+mn-cs"/>
              </a:rPr>
              <a:t>4. Good leaders work daily to improve the skills of their people and create small wins that help the team, unit, or organization perform at its best</a:t>
            </a:r>
          </a:p>
          <a:p>
            <a:r>
              <a:rPr lang="en-US" sz="1200" kern="1200" baseline="0" dirty="0" smtClean="0">
                <a:solidFill>
                  <a:schemeClr val="tx1"/>
                </a:solidFill>
                <a:latin typeface="+mn-lt"/>
                <a:ea typeface="+mn-ea"/>
                <a:cs typeface="+mn-cs"/>
              </a:rPr>
              <a:t>5. Employees feel that they receive immediate feedback when their performance is poor, or below expectations.  Praise and recognition for strong performance is much less common. Exceptional leaders give recognition, and they do so a lot; they coach and convey.</a:t>
            </a:r>
          </a:p>
          <a:p>
            <a:pPr marL="228600" indent="-228600">
              <a:buNone/>
            </a:pP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Knowledge = factual,</a:t>
            </a:r>
            <a:r>
              <a:rPr lang="en-US" baseline="0" dirty="0" smtClean="0"/>
              <a:t> the information related to a job or operation, or experiential, what is learned through experience</a:t>
            </a:r>
          </a:p>
          <a:p>
            <a:endParaRPr lang="en-US" baseline="0" dirty="0" smtClean="0"/>
          </a:p>
          <a:p>
            <a:r>
              <a:rPr lang="en-US" baseline="0" dirty="0" smtClean="0"/>
              <a:t>Skills – the nuts and bolts of a job – the “how-to” aspect that comes with training</a:t>
            </a:r>
          </a:p>
          <a:p>
            <a:endParaRPr lang="en-US" baseline="0" dirty="0" smtClean="0"/>
          </a:p>
          <a:p>
            <a:r>
              <a:rPr lang="en-US" baseline="0" dirty="0" smtClean="0"/>
              <a:t>Talents – the natural predispositions that make each of us particularly effective </a:t>
            </a:r>
          </a:p>
          <a:p>
            <a:r>
              <a:rPr lang="en-US" baseline="0" dirty="0" smtClean="0"/>
              <a:t>	  Recurring patterns of thinking, feeling and behavior.   </a:t>
            </a:r>
          </a:p>
          <a:p>
            <a:endParaRPr lang="en-US" baseline="0" dirty="0" smtClean="0"/>
          </a:p>
          <a:p>
            <a:r>
              <a:rPr lang="en-US" baseline="0" dirty="0" smtClean="0"/>
              <a:t>How to know what talents you need:</a:t>
            </a:r>
          </a:p>
          <a:p>
            <a:r>
              <a:rPr lang="en-US" baseline="0" dirty="0" smtClean="0"/>
              <a:t>	Understand the job and role responsibilities</a:t>
            </a:r>
          </a:p>
          <a:p>
            <a:r>
              <a:rPr lang="en-US" baseline="0" dirty="0" smtClean="0"/>
              <a:t>	Understand the kind of people you want to employ</a:t>
            </a:r>
          </a:p>
          <a:p>
            <a:r>
              <a:rPr lang="en-US" baseline="0" dirty="0" smtClean="0"/>
              <a:t>	What fit is needed for the job and organization</a:t>
            </a: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mj-lt"/>
              <a:buAutoNum type="arabicPeriod" startAt="6"/>
            </a:pPr>
            <a:r>
              <a:rPr lang="en-US" sz="1200" kern="1200" baseline="0" dirty="0" smtClean="0">
                <a:solidFill>
                  <a:schemeClr val="tx1"/>
                </a:solidFill>
                <a:latin typeface="+mn-lt"/>
                <a:ea typeface="+mn-ea"/>
                <a:cs typeface="+mn-cs"/>
              </a:rPr>
              <a:t>good leaders help people see and feel how they are contributing to the organization’s success and future. </a:t>
            </a:r>
          </a:p>
          <a:p>
            <a:pPr marL="228600" indent="-228600">
              <a:buFont typeface="+mj-lt"/>
              <a:buAutoNum type="arabicPeriod" startAt="6"/>
            </a:pPr>
            <a:r>
              <a:rPr lang="en-US" sz="1200" kern="1200" baseline="0" dirty="0" smtClean="0">
                <a:solidFill>
                  <a:schemeClr val="tx1"/>
                </a:solidFill>
                <a:latin typeface="+mn-lt"/>
                <a:ea typeface="+mn-ea"/>
                <a:cs typeface="+mn-cs"/>
              </a:rPr>
              <a:t>A feeling of “being in on things,” and of being given opportunities to participate in decision making often reduces stress; it also creates trust and a culture where people want to take ownership of problems and their solutions.</a:t>
            </a:r>
          </a:p>
          <a:p>
            <a:pPr marL="228600" indent="-228600">
              <a:buFont typeface="+mj-lt"/>
              <a:buAutoNum type="arabicPeriod" startAt="6"/>
            </a:pPr>
            <a:r>
              <a:rPr lang="en-US" sz="1200" kern="1200" baseline="0" dirty="0" smtClean="0">
                <a:solidFill>
                  <a:schemeClr val="tx1"/>
                </a:solidFill>
                <a:latin typeface="+mn-lt"/>
                <a:ea typeface="+mn-ea"/>
                <a:cs typeface="+mn-cs"/>
              </a:rPr>
              <a:t>when employees work in teams and have the trust and cooperation of their team members, they outperform individuals and teams which lack good relationships.</a:t>
            </a:r>
          </a:p>
          <a:p>
            <a:pPr marL="228600" indent="-228600">
              <a:buFont typeface="+mj-lt"/>
              <a:buAutoNum type="arabicPeriod" startAt="6"/>
            </a:pPr>
            <a:r>
              <a:rPr lang="en-US" sz="1200" kern="1200" baseline="0" dirty="0" smtClean="0">
                <a:solidFill>
                  <a:schemeClr val="tx1"/>
                </a:solidFill>
                <a:latin typeface="+mn-lt"/>
                <a:ea typeface="+mn-ea"/>
                <a:cs typeface="+mn-cs"/>
              </a:rPr>
              <a:t>Leaders should strive to maintain a company’s reputation and demonstrate high ethical standards. People want to be proud of their jobs, their</a:t>
            </a:r>
          </a:p>
          <a:p>
            <a:pPr marL="685800" lvl="1" indent="-228600">
              <a:buFont typeface="+mj-lt"/>
              <a:buNone/>
            </a:pPr>
            <a:r>
              <a:rPr lang="en-US" sz="1200" kern="1200" baseline="0" dirty="0" smtClean="0">
                <a:solidFill>
                  <a:schemeClr val="tx1"/>
                </a:solidFill>
                <a:latin typeface="+mn-lt"/>
                <a:ea typeface="+mn-ea"/>
                <a:cs typeface="+mn-cs"/>
              </a:rPr>
              <a:t>performance, and their organization.</a:t>
            </a:r>
          </a:p>
          <a:p>
            <a:pPr marL="228600" indent="-228600">
              <a:buFont typeface="+mj-lt"/>
              <a:buAutoNum type="arabicPeriod" startAt="6"/>
            </a:pPr>
            <a:r>
              <a:rPr lang="en-US" sz="1200" kern="1200" baseline="0" dirty="0" smtClean="0">
                <a:solidFill>
                  <a:schemeClr val="tx1"/>
                </a:solidFill>
                <a:latin typeface="+mn-lt"/>
                <a:ea typeface="+mn-ea"/>
                <a:cs typeface="+mn-cs"/>
              </a:rPr>
              <a:t>Good leaders help create confidence </a:t>
            </a:r>
            <a:r>
              <a:rPr lang="en-US" sz="1200" kern="1200" baseline="0" dirty="0" err="1" smtClean="0">
                <a:solidFill>
                  <a:schemeClr val="tx1"/>
                </a:solidFill>
                <a:latin typeface="+mn-lt"/>
                <a:ea typeface="+mn-ea"/>
                <a:cs typeface="+mn-cs"/>
              </a:rPr>
              <a:t>ina</a:t>
            </a:r>
            <a:r>
              <a:rPr lang="en-US" sz="1200" kern="1200" baseline="0" dirty="0" smtClean="0">
                <a:solidFill>
                  <a:schemeClr val="tx1"/>
                </a:solidFill>
                <a:latin typeface="+mn-lt"/>
                <a:ea typeface="+mn-ea"/>
                <a:cs typeface="+mn-cs"/>
              </a:rPr>
              <a:t> company by being exemplars of high ethical and performance standards.</a:t>
            </a: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High performers are people who bring solutions. </a:t>
            </a:r>
          </a:p>
          <a:p>
            <a:r>
              <a:rPr lang="en-US" sz="1200" kern="1200" baseline="0" dirty="0" smtClean="0">
                <a:solidFill>
                  <a:schemeClr val="tx1"/>
                </a:solidFill>
                <a:latin typeface="+mn-lt"/>
                <a:ea typeface="+mn-ea"/>
                <a:cs typeface="+mn-cs"/>
              </a:rPr>
              <a:t>Middle performers can identify the problem but may lack the experience or self confidence to bring solutions. </a:t>
            </a:r>
          </a:p>
          <a:p>
            <a:r>
              <a:rPr lang="en-US" sz="1200" kern="1200" baseline="0" dirty="0" smtClean="0">
                <a:solidFill>
                  <a:schemeClr val="tx1"/>
                </a:solidFill>
                <a:latin typeface="+mn-lt"/>
                <a:ea typeface="+mn-ea"/>
                <a:cs typeface="+mn-cs"/>
              </a:rPr>
              <a:t>Low performers tend to blame others for the problem. They act like renters instead of owners.</a:t>
            </a:r>
            <a:endParaRPr lang="en-US" u="sng" baseline="0" dirty="0" smtClean="0"/>
          </a:p>
          <a:p>
            <a:endParaRPr lang="en-US" u="sng" baseline="0" dirty="0" smtClean="0"/>
          </a:p>
          <a:p>
            <a:r>
              <a:rPr lang="en-US" u="sng" baseline="0" dirty="0" smtClean="0"/>
              <a:t>Gallup Employee </a:t>
            </a:r>
            <a:r>
              <a:rPr lang="en-US" u="sng" baseline="0" smtClean="0"/>
              <a:t>Engagement Survey</a:t>
            </a:r>
            <a:endParaRPr lang="en-US" u="sng" baseline="0" dirty="0" smtClean="0"/>
          </a:p>
          <a:p>
            <a:pPr>
              <a:buFont typeface="Arial" pitchFamily="34" charset="0"/>
              <a:buChar char="•"/>
            </a:pPr>
            <a:r>
              <a:rPr lang="en-US" baseline="0" dirty="0" smtClean="0"/>
              <a:t>27% of employees are engaged</a:t>
            </a:r>
          </a:p>
          <a:p>
            <a:pPr>
              <a:buFont typeface="Arial" pitchFamily="34" charset="0"/>
              <a:buChar char="•"/>
            </a:pPr>
            <a:r>
              <a:rPr lang="en-US" baseline="0" dirty="0" smtClean="0"/>
              <a:t>59% are not engaged</a:t>
            </a:r>
          </a:p>
          <a:p>
            <a:pPr>
              <a:buFont typeface="Arial" pitchFamily="34" charset="0"/>
              <a:buChar char="•"/>
            </a:pPr>
            <a:r>
              <a:rPr lang="en-US" baseline="0" dirty="0" smtClean="0"/>
              <a:t>14% are actively not engaged</a:t>
            </a:r>
          </a:p>
          <a:p>
            <a:pPr>
              <a:buFont typeface="Arial" pitchFamily="34" charset="0"/>
              <a:buNone/>
            </a:pPr>
            <a:endParaRPr lang="en-US" baseline="0" dirty="0" smtClean="0"/>
          </a:p>
          <a:p>
            <a:pPr>
              <a:buNone/>
            </a:pPr>
            <a:r>
              <a:rPr lang="en-US" dirty="0" smtClean="0"/>
              <a:t>An engaged employee is a person who is fully involved in, and enthusiastic about, his or her work. </a:t>
            </a:r>
          </a:p>
          <a:p>
            <a:pPr marL="514350" indent="-514350">
              <a:buFont typeface="+mj-lt"/>
              <a:buAutoNum type="arabicPeriod"/>
            </a:pPr>
            <a:r>
              <a:rPr lang="en-US" dirty="0" smtClean="0"/>
              <a:t>truly engaged employees are attracted to, and inspired by, their work (“I want to do this”)</a:t>
            </a:r>
          </a:p>
          <a:p>
            <a:pPr marL="514350" indent="-514350">
              <a:buFont typeface="+mj-lt"/>
              <a:buAutoNum type="arabicPeriod"/>
            </a:pPr>
            <a:r>
              <a:rPr lang="en-US" dirty="0" smtClean="0"/>
              <a:t>committed (“I am dedicated to the success of what I am doing”)</a:t>
            </a:r>
          </a:p>
          <a:p>
            <a:pPr marL="514350" indent="-514350">
              <a:buFont typeface="+mj-lt"/>
              <a:buAutoNum type="arabicPeriod"/>
            </a:pPr>
            <a:r>
              <a:rPr lang="en-US" dirty="0" smtClean="0"/>
              <a:t>fascinated (“I love what I am doing”).</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holding meetings with high performers first, middle performers next, and low performers last. </a:t>
            </a:r>
          </a:p>
          <a:p>
            <a:r>
              <a:rPr lang="en-US" dirty="0" smtClean="0"/>
              <a:t>High performers, for example, can dispel fear about the meetings when other employees ask why the boss wanted to meet with them. </a:t>
            </a:r>
          </a:p>
          <a:p>
            <a:r>
              <a:rPr lang="en-US" dirty="0" smtClean="0"/>
              <a:t>Leaders report that they feel energized and fortified for those difficult low performer conversations once they have enjoyed so many positive conversations with employees they value.  </a:t>
            </a:r>
          </a:p>
          <a:p>
            <a:r>
              <a:rPr lang="en-US" dirty="0" smtClean="0"/>
              <a:t>High-middle-low conversations are not evaluations tied to pay, so they should not take place at evaluation time. </a:t>
            </a:r>
          </a:p>
          <a:p>
            <a:r>
              <a:rPr lang="en-US" dirty="0" smtClean="0"/>
              <a:t>Repeating these meetings twice a year, conversations can complement staff evaluations so employees get the more frequent feedback they seek from managers. </a:t>
            </a:r>
          </a:p>
          <a:p>
            <a:r>
              <a:rPr lang="en-US" dirty="0" smtClean="0"/>
              <a:t> Leaders can help employees—especially middle performers—understand that these 15-minute meetings are opportunities for recognition, coaching, and professional development.</a:t>
            </a: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Engaged</a:t>
            </a:r>
            <a:r>
              <a:rPr lang="en-US" baseline="0" dirty="0" smtClean="0"/>
              <a:t> employees can fall into a comfort zone and stop stretching to new performance levels</a:t>
            </a:r>
          </a:p>
          <a:p>
            <a:r>
              <a:rPr lang="en-US" baseline="0" dirty="0" smtClean="0"/>
              <a:t>To qualify as a high performer, an individual must be excellent both technically and as a team member.</a:t>
            </a:r>
          </a:p>
          <a:p>
            <a:endParaRPr lang="en-US" baseline="0" dirty="0" smtClean="0"/>
          </a:p>
          <a:p>
            <a:r>
              <a:rPr lang="en-US" b="0" u="sng" baseline="0" dirty="0" smtClean="0"/>
              <a:t>Engaged Employees perform beyond expectations</a:t>
            </a:r>
          </a:p>
          <a:p>
            <a:pPr>
              <a:buFont typeface="Arial" pitchFamily="34" charset="0"/>
              <a:buChar char="•"/>
            </a:pPr>
            <a:r>
              <a:rPr lang="en-US" baseline="0" dirty="0" smtClean="0"/>
              <a:t>Productive in relationships with their manager, fellow team members and customers</a:t>
            </a:r>
          </a:p>
          <a:p>
            <a:pPr>
              <a:buFont typeface="Arial" pitchFamily="34" charset="0"/>
              <a:buChar char="•"/>
            </a:pPr>
            <a:r>
              <a:rPr lang="en-US" baseline="0" dirty="0" smtClean="0"/>
              <a:t>Use their talents to consistently perform at high levels by setting goals and efficiently meeting or exceeding those goals in everything they do</a:t>
            </a:r>
          </a:p>
          <a:p>
            <a:pPr>
              <a:buFont typeface="Arial" pitchFamily="34" charset="0"/>
              <a:buChar char="•"/>
            </a:pPr>
            <a:r>
              <a:rPr lang="en-US" baseline="0" dirty="0" smtClean="0"/>
              <a:t>Are passionate about what they do, focusing on the outcomes rather than the steps to continue the task</a:t>
            </a:r>
          </a:p>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Purpose</a:t>
            </a:r>
            <a:r>
              <a:rPr lang="en-US" baseline="0" dirty="0" smtClean="0"/>
              <a:t> of conversation is to </a:t>
            </a:r>
            <a:r>
              <a:rPr lang="en-US" dirty="0" smtClean="0"/>
              <a:t>Re-recruit your best performers by giving specific positive feedback about what they do well, their</a:t>
            </a:r>
          </a:p>
          <a:p>
            <a:r>
              <a:rPr lang="en-US" dirty="0" smtClean="0"/>
              <a:t>accomplishments, and examples of positive attitude. Share information about where the organization is going, and ask if there is anything</a:t>
            </a:r>
          </a:p>
          <a:p>
            <a:r>
              <a:rPr lang="en-US" dirty="0" smtClean="0"/>
              <a:t>you can do for them to make their job better.</a:t>
            </a: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Not-engaged employees can lower the bar so that average is acceptable</a:t>
            </a:r>
          </a:p>
          <a:p>
            <a:endParaRPr lang="en-US" dirty="0" smtClean="0"/>
          </a:p>
          <a:p>
            <a:r>
              <a:rPr lang="en-US" u="sng" dirty="0" smtClean="0"/>
              <a:t>Not engaged </a:t>
            </a:r>
          </a:p>
          <a:p>
            <a:pPr>
              <a:buFont typeface="Arial" pitchFamily="34" charset="0"/>
              <a:buChar char="•"/>
            </a:pPr>
            <a:r>
              <a:rPr lang="en-US" dirty="0" smtClean="0"/>
              <a:t>Do not have productive relationships</a:t>
            </a:r>
            <a:r>
              <a:rPr lang="en-US" baseline="0" dirty="0" smtClean="0"/>
              <a:t> with their manager or fellow team members</a:t>
            </a:r>
          </a:p>
          <a:p>
            <a:pPr>
              <a:buFont typeface="Arial" pitchFamily="34" charset="0"/>
              <a:buChar char="•"/>
            </a:pPr>
            <a:r>
              <a:rPr lang="en-US" baseline="0" dirty="0" smtClean="0"/>
              <a:t>Feet their talents are not being fully utilized, are sitting on the sidelines only doing enough work to get by</a:t>
            </a:r>
          </a:p>
          <a:p>
            <a:pPr>
              <a:buFont typeface="Arial" pitchFamily="34" charset="0"/>
              <a:buChar char="•"/>
            </a:pPr>
            <a:r>
              <a:rPr lang="en-US" baseline="0" dirty="0" smtClean="0"/>
              <a:t>Focus on steps to get the task completed rather than the outcome  </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Use a support coach- support technique. The overall tone of the meeting must be positive. Begin by reassuring these individuals that you value their contributions and that your goal is to retain them as valuable employees. Thank them for what they do well. Then identify and discuss one specific area for development—something you would like them to improve. Complete the conversation by reaffirming their good qualities and expressing your appreciation.</a:t>
            </a: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Actively disengaged</a:t>
            </a:r>
            <a:r>
              <a:rPr lang="en-US" baseline="0" dirty="0" smtClean="0"/>
              <a:t> group accounts for most of the waste in terms of lost workdays, high safety costs, high turnover, low productivity, and customer dissatisfaction.</a:t>
            </a:r>
          </a:p>
          <a:p>
            <a:endParaRPr lang="en-US" baseline="0" dirty="0" smtClean="0"/>
          </a:p>
          <a:p>
            <a:r>
              <a:rPr lang="en-US" baseline="0" dirty="0" smtClean="0"/>
              <a:t>Actively disengaged employees want to be told what to do, with no recognition of the desired outcome  </a:t>
            </a:r>
          </a:p>
          <a:p>
            <a:endParaRPr lang="en-US" baseline="0" dirty="0" smtClean="0"/>
          </a:p>
          <a:p>
            <a:r>
              <a:rPr lang="en-US" u="sng" baseline="0" dirty="0" smtClean="0"/>
              <a:t>Actively disengaged</a:t>
            </a:r>
          </a:p>
          <a:p>
            <a:pPr>
              <a:buFont typeface="Arial" pitchFamily="34" charset="0"/>
              <a:buChar char="•"/>
            </a:pPr>
            <a:r>
              <a:rPr lang="en-US" baseline="0" dirty="0" smtClean="0"/>
              <a:t>Create a disruptive effect</a:t>
            </a:r>
          </a:p>
          <a:p>
            <a:pPr>
              <a:buFont typeface="Arial" pitchFamily="34" charset="0"/>
              <a:buChar char="•"/>
            </a:pPr>
            <a:r>
              <a:rPr lang="en-US" baseline="0" dirty="0" smtClean="0"/>
              <a:t>Unhappy and act out</a:t>
            </a:r>
          </a:p>
          <a:p>
            <a:pPr>
              <a:buFont typeface="Arial" pitchFamily="34" charset="0"/>
              <a:buChar char="•"/>
            </a:pPr>
            <a:r>
              <a:rPr lang="en-US" baseline="0" dirty="0" smtClean="0"/>
              <a:t>Stuck in the problem mode and don’t mind mumbling about it or sharing it with others.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D-E-S-K approach </a:t>
            </a:r>
            <a:r>
              <a:rPr lang="en-US" dirty="0" smtClean="0"/>
              <a:t>– don’t start with</a:t>
            </a:r>
            <a:r>
              <a:rPr lang="en-US" baseline="0" dirty="0" smtClean="0"/>
              <a:t> a positive comment: Avoid the compliment sandwich.  The person only hears the positive or minimized the performance feedback.</a:t>
            </a:r>
            <a:endParaRPr lang="en-US" dirty="0" smtClean="0"/>
          </a:p>
          <a:p>
            <a:endParaRPr lang="en-US" baseline="0" dirty="0" smtClean="0"/>
          </a:p>
          <a:p>
            <a:r>
              <a:rPr lang="en-US" b="1" baseline="0" dirty="0" smtClean="0"/>
              <a:t>D</a:t>
            </a:r>
            <a:r>
              <a:rPr lang="en-US" baseline="0" dirty="0" smtClean="0"/>
              <a:t>escribe the behavior you see</a:t>
            </a:r>
          </a:p>
          <a:p>
            <a:r>
              <a:rPr lang="en-US" b="1" baseline="0" dirty="0" smtClean="0"/>
              <a:t>E</a:t>
            </a:r>
            <a:r>
              <a:rPr lang="en-US" baseline="0" dirty="0" smtClean="0"/>
              <a:t>valuate how you feel – express disappointment</a:t>
            </a:r>
          </a:p>
          <a:p>
            <a:r>
              <a:rPr lang="en-US" b="1" baseline="0" dirty="0" smtClean="0"/>
              <a:t>S</a:t>
            </a:r>
            <a:r>
              <a:rPr lang="en-US" b="0" baseline="0" dirty="0" smtClean="0"/>
              <a:t>h</a:t>
            </a:r>
            <a:r>
              <a:rPr lang="en-US" baseline="0" dirty="0" smtClean="0"/>
              <a:t>ow – ensure employee knows what is to be done and how to do it</a:t>
            </a:r>
          </a:p>
          <a:p>
            <a:r>
              <a:rPr lang="en-US" b="1" baseline="0" dirty="0" smtClean="0"/>
              <a:t>K</a:t>
            </a:r>
            <a:r>
              <a:rPr lang="en-US" baseline="0" dirty="0" smtClean="0"/>
              <a:t>now the consequences – describe the next steps if performance does not improve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Low performers are skilled at excuses, guilt, and indignation, these conversations can be difficult for managers. Be calm, objective, and</a:t>
            </a:r>
          </a:p>
          <a:p>
            <a:r>
              <a:rPr lang="en-US" sz="1200" kern="1200" baseline="0" dirty="0" smtClean="0">
                <a:solidFill>
                  <a:schemeClr val="tx1"/>
                </a:solidFill>
                <a:latin typeface="+mn-lt"/>
                <a:ea typeface="+mn-ea"/>
                <a:cs typeface="+mn-cs"/>
              </a:rPr>
              <a:t>clear about consequences if performance does not improve by a date you specify. Then follow through and take action.</a:t>
            </a: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Encourage short-term performance at the expense of long-term planning</a:t>
            </a:r>
          </a:p>
          <a:p>
            <a:r>
              <a:rPr lang="en-US" dirty="0" smtClean="0"/>
              <a:t>	Rely on evidence that can be measured, each tasks</a:t>
            </a:r>
            <a:r>
              <a:rPr lang="en-US" baseline="0" dirty="0" smtClean="0"/>
              <a:t> or short-term results with no concern for quality  </a:t>
            </a:r>
          </a:p>
          <a:p>
            <a:endParaRPr lang="en-US" baseline="0" dirty="0" smtClean="0"/>
          </a:p>
          <a:p>
            <a:r>
              <a:rPr lang="en-US" dirty="0" smtClean="0"/>
              <a:t>Deming recommends 3 rating levels</a:t>
            </a:r>
          </a:p>
          <a:p>
            <a:pPr marL="914400" lvl="1" indent="-514350">
              <a:buFont typeface="+mj-lt"/>
              <a:buAutoNum type="alphaUcPeriod"/>
            </a:pPr>
            <a:r>
              <a:rPr lang="en-US" dirty="0" smtClean="0"/>
              <a:t>Outside control limits (does not meet expectations) – need individual</a:t>
            </a:r>
            <a:r>
              <a:rPr lang="en-US" baseline="0" dirty="0" smtClean="0"/>
              <a:t> help to improve – actively disengaged</a:t>
            </a:r>
            <a:endParaRPr lang="en-US" dirty="0" smtClean="0"/>
          </a:p>
          <a:p>
            <a:pPr marL="914400" lvl="1" indent="-514350">
              <a:buFont typeface="+mj-lt"/>
              <a:buAutoNum type="alphaUcPeriod"/>
            </a:pPr>
            <a:r>
              <a:rPr lang="en-US" dirty="0" smtClean="0"/>
              <a:t>Outside control limits (exceed expectations) – need individual attention to continue to excel - engaged</a:t>
            </a:r>
          </a:p>
          <a:p>
            <a:pPr marL="914400" lvl="1" indent="-514350">
              <a:buFont typeface="+mj-lt"/>
              <a:buAutoNum type="alphaUcPeriod"/>
            </a:pPr>
            <a:r>
              <a:rPr lang="en-US" dirty="0" smtClean="0"/>
              <a:t>Between control limits – no way to rate – no distinction between them – not</a:t>
            </a:r>
            <a:r>
              <a:rPr lang="en-US" baseline="0" dirty="0" smtClean="0"/>
              <a:t> engaged  </a:t>
            </a:r>
          </a:p>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E6D36CC-984B-4273-AA27-EBE559CBB40A}" type="slidenum">
              <a:rPr lang="en-US"/>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A13CEE5-6930-4DAE-B2D3-926D5C116A7C}" type="slidenum">
              <a:rPr lang="en-US"/>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D2FE0890-F111-4619-91EF-80B4336FE8D6}"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D-E-S-K approach </a:t>
            </a:r>
            <a:r>
              <a:rPr lang="en-US" dirty="0" smtClean="0"/>
              <a:t>– don’t start with</a:t>
            </a:r>
            <a:r>
              <a:rPr lang="en-US" baseline="0" dirty="0" smtClean="0"/>
              <a:t> a positive comment: Avoid the compliment sandwich.  The person only hears the positive or minimized the performance feedback.</a:t>
            </a:r>
            <a:endParaRPr lang="en-US" smtClean="0"/>
          </a:p>
          <a:p>
            <a:endParaRPr lang="en-US"/>
          </a:p>
        </p:txBody>
      </p:sp>
      <p:sp>
        <p:nvSpPr>
          <p:cNvPr id="4" name="Slide Number Placeholder 3"/>
          <p:cNvSpPr>
            <a:spLocks noGrp="1"/>
          </p:cNvSpPr>
          <p:nvPr>
            <p:ph type="sldNum" sz="quarter" idx="10"/>
          </p:nvPr>
        </p:nvSpPr>
        <p:spPr/>
        <p:txBody>
          <a:bodyPr/>
          <a:lstStyle/>
          <a:p>
            <a:fld id="{D2FE0890-F111-4619-91EF-80B4336FE8D6}" type="slidenum">
              <a:rPr lang="en-US" smtClean="0"/>
              <a:pPr/>
              <a:t>33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 to go wrong:</a:t>
            </a:r>
            <a:br>
              <a:rPr lang="en-US" dirty="0" smtClean="0"/>
            </a:br>
            <a:r>
              <a:rPr lang="en-US" dirty="0" smtClean="0"/>
              <a:t>Selection – focus on the job only (technical</a:t>
            </a:r>
            <a:r>
              <a:rPr lang="en-US" baseline="0" dirty="0" smtClean="0"/>
              <a:t> aspects, training, experience) – not considering talent and fit</a:t>
            </a:r>
            <a:endParaRPr lang="en-US" dirty="0" smtClean="0"/>
          </a:p>
          <a:p>
            <a:r>
              <a:rPr lang="en-US" dirty="0" smtClean="0"/>
              <a:t>Training</a:t>
            </a:r>
            <a:r>
              <a:rPr lang="en-US" baseline="0" dirty="0" smtClean="0"/>
              <a:t> to address weaknesses vs. building strength</a:t>
            </a:r>
            <a:endParaRPr lang="en-US" dirty="0" smtClean="0"/>
          </a:p>
          <a:p>
            <a:pPr lvl="1">
              <a:buFont typeface="Arial" pitchFamily="34" charset="0"/>
              <a:buChar char="•"/>
            </a:pPr>
            <a:r>
              <a:rPr lang="en-US" dirty="0" smtClean="0"/>
              <a:t>More education and training</a:t>
            </a:r>
            <a:r>
              <a:rPr lang="en-US" baseline="0" dirty="0" smtClean="0"/>
              <a:t> is a poor substitute for performance management</a:t>
            </a:r>
          </a:p>
          <a:p>
            <a:pPr lvl="1">
              <a:buFont typeface="Arial" pitchFamily="34" charset="0"/>
              <a:buChar char="•"/>
            </a:pPr>
            <a:r>
              <a:rPr lang="en-US" baseline="0" dirty="0" smtClean="0"/>
              <a:t>Unless a knowledge deficit is identified – training and education is not a solution</a:t>
            </a:r>
          </a:p>
          <a:p>
            <a:pPr lvl="1">
              <a:buFont typeface="Arial" pitchFamily="34" charset="0"/>
              <a:buChar char="•"/>
            </a:pPr>
            <a:r>
              <a:rPr lang="en-US" baseline="0" dirty="0" smtClean="0"/>
              <a:t>Training and education is necessary to develop new skills or strengthen technical ability.</a:t>
            </a: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Halo effect – everyone is rated high or low without distinguishing between</a:t>
            </a:r>
            <a:r>
              <a:rPr lang="en-US" baseline="0" dirty="0" smtClean="0"/>
              <a:t> different aspect of employee’s work. – leads to evaluations that may be overly critical or overly generous</a:t>
            </a:r>
            <a:endParaRPr lang="en-US" dirty="0" smtClean="0"/>
          </a:p>
          <a:p>
            <a:r>
              <a:rPr lang="en-US" dirty="0" smtClean="0"/>
              <a:t>Personal bias: rating employee’s higher or lower based on personal like or dislike of the employee.</a:t>
            </a:r>
          </a:p>
          <a:p>
            <a:r>
              <a:rPr lang="en-US" dirty="0" smtClean="0"/>
              <a:t>“Similar to me” bias: judging those</a:t>
            </a:r>
            <a:r>
              <a:rPr lang="en-US" baseline="0" dirty="0" smtClean="0"/>
              <a:t> similar to the rater more highly than those who are not.  Strongest similarity is noted when rater and </a:t>
            </a:r>
            <a:r>
              <a:rPr lang="en-US" baseline="0" dirty="0" err="1" smtClean="0"/>
              <a:t>ee</a:t>
            </a:r>
            <a:r>
              <a:rPr lang="en-US" baseline="0" dirty="0" smtClean="0"/>
              <a:t> share demographic characteristics.</a:t>
            </a:r>
            <a:endParaRPr lang="en-US" dirty="0" smtClean="0"/>
          </a:p>
          <a:p>
            <a:r>
              <a:rPr lang="en-US" dirty="0" smtClean="0"/>
              <a:t>Contrast – compare employees to each other: comparing employee’s with each other instead of using objective</a:t>
            </a:r>
            <a:r>
              <a:rPr lang="en-US" baseline="0" dirty="0" smtClean="0"/>
              <a:t> standards for job performance.</a:t>
            </a:r>
            <a:endParaRPr lang="en-US" dirty="0" smtClean="0"/>
          </a:p>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Hesitation to</a:t>
            </a:r>
            <a:r>
              <a:rPr lang="en-US" u="sng" baseline="0" dirty="0" smtClean="0"/>
              <a:t> start the process: </a:t>
            </a:r>
          </a:p>
          <a:p>
            <a:pPr>
              <a:buFont typeface="Arial" pitchFamily="34" charset="0"/>
              <a:buChar char="•"/>
            </a:pPr>
            <a:r>
              <a:rPr lang="en-US" baseline="0" dirty="0" smtClean="0"/>
              <a:t>waiting for something to change</a:t>
            </a:r>
          </a:p>
          <a:p>
            <a:pPr>
              <a:buFont typeface="Arial" pitchFamily="34" charset="0"/>
              <a:buChar char="•"/>
            </a:pPr>
            <a:r>
              <a:rPr lang="en-US" baseline="0" dirty="0" smtClean="0"/>
              <a:t>Look back and see a pattern of behavior that has been allowed to continue</a:t>
            </a:r>
          </a:p>
          <a:p>
            <a:pPr>
              <a:buFont typeface="Arial" pitchFamily="34" charset="0"/>
              <a:buChar char="•"/>
            </a:pPr>
            <a:r>
              <a:rPr lang="en-US" baseline="0" dirty="0" smtClean="0"/>
              <a:t>When action is taken, it may be an overreaction due to built up frustration – or the employee feels picked on because all of a sudden behaviors are no longer accepted.</a:t>
            </a:r>
          </a:p>
          <a:p>
            <a:endParaRPr lang="en-US" dirty="0" smtClean="0"/>
          </a:p>
          <a:p>
            <a:r>
              <a:rPr lang="en-US" dirty="0" smtClean="0"/>
              <a:t>Manager avoids the employee or delays</a:t>
            </a:r>
            <a:r>
              <a:rPr lang="en-US" baseline="0" dirty="0" smtClean="0"/>
              <a:t> response</a:t>
            </a:r>
            <a:endParaRPr lang="en-US" dirty="0" smtClean="0"/>
          </a:p>
          <a:p>
            <a:endParaRPr lang="en-US" dirty="0" smtClean="0"/>
          </a:p>
          <a:p>
            <a:r>
              <a:rPr lang="en-US" u="sng" dirty="0" smtClean="0"/>
              <a:t>Punishment breeds</a:t>
            </a:r>
            <a:r>
              <a:rPr lang="en-US" u="sng" baseline="0" dirty="0" smtClean="0"/>
              <a:t> avoidance </a:t>
            </a:r>
          </a:p>
          <a:p>
            <a:pPr>
              <a:buFont typeface="Arial" pitchFamily="34" charset="0"/>
              <a:buChar char="•"/>
            </a:pPr>
            <a:r>
              <a:rPr lang="en-US" baseline="0" dirty="0" smtClean="0"/>
              <a:t>Employees avoid the manager – perpetuates a spiral of lack of communication and a punitive work environment</a:t>
            </a: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u="sng" baseline="0" dirty="0" smtClean="0"/>
              <a:t>Positive contact</a:t>
            </a:r>
          </a:p>
          <a:p>
            <a:r>
              <a:rPr lang="en-US" baseline="0" dirty="0" smtClean="0"/>
              <a:t>Recognizing good performance is as important as addressing poor performance</a:t>
            </a:r>
          </a:p>
          <a:p>
            <a:r>
              <a:rPr lang="en-US" baseline="0" dirty="0" smtClean="0"/>
              <a:t>Recognizing good performance emphasizes expectations about positive performance</a:t>
            </a:r>
          </a:p>
          <a:p>
            <a:r>
              <a:rPr lang="en-US" b="1" u="sng" baseline="0" dirty="0" smtClean="0"/>
              <a:t>Coaching Session – NO COUNSELING</a:t>
            </a:r>
          </a:p>
          <a:p>
            <a:r>
              <a:rPr lang="en-US" baseline="0" dirty="0" smtClean="0"/>
              <a:t>Managers are coaches not counselors</a:t>
            </a:r>
          </a:p>
          <a:p>
            <a:r>
              <a:rPr lang="en-US" baseline="0" dirty="0" smtClean="0"/>
              <a:t>Coaches job is to make performance expectations clear, to provide needed training, remove obstacles to peak performance, give feedback on performance to the individual and the team.</a:t>
            </a:r>
          </a:p>
          <a:p>
            <a:endParaRPr lang="en-US" baseline="0" dirty="0" smtClean="0"/>
          </a:p>
          <a:p>
            <a:r>
              <a:rPr lang="en-US" baseline="0" dirty="0" smtClean="0"/>
              <a:t>If emotional, family, financial or other non-work problems are interfering, the manager should refer to experts and not try to be a counselor.</a:t>
            </a:r>
          </a:p>
          <a:p>
            <a:r>
              <a:rPr lang="en-US" b="1" u="sng" baseline="0" dirty="0" smtClean="0"/>
              <a:t>Oral Reminder: Two things</a:t>
            </a:r>
          </a:p>
          <a:p>
            <a:pPr marL="228600" indent="-228600">
              <a:buFont typeface="+mj-lt"/>
              <a:buAutoNum type="arabicPeriod"/>
            </a:pPr>
            <a:r>
              <a:rPr lang="en-US" u="none" baseline="0" dirty="0" smtClean="0"/>
              <a:t>Company expectations – listen to the employee’s side to ensure a misunderstanding or unintentional oversight is the reason for the discussion</a:t>
            </a:r>
          </a:p>
          <a:p>
            <a:pPr marL="228600" indent="-228600">
              <a:buFont typeface="+mj-lt"/>
              <a:buAutoNum type="arabicPeriod"/>
            </a:pPr>
            <a:r>
              <a:rPr lang="en-US" u="none" baseline="0" dirty="0" smtClean="0"/>
              <a:t>Personal Responsibility</a:t>
            </a:r>
          </a:p>
          <a:p>
            <a:r>
              <a:rPr lang="en-US" u="none" baseline="0" dirty="0" smtClean="0"/>
              <a:t>	the employee is responsible for meeting the expectations</a:t>
            </a:r>
          </a:p>
          <a:p>
            <a:r>
              <a:rPr lang="en-US" u="none" baseline="0" dirty="0" smtClean="0"/>
              <a:t>	Verify the employee understands expectations, has the knowledge and tools to do the job</a:t>
            </a:r>
          </a:p>
          <a:p>
            <a:r>
              <a:rPr lang="en-US" u="none" baseline="0" dirty="0" smtClean="0"/>
              <a:t>Purpose is to make sure the employee fully understands what is expected and it is their responsibility to deliver.</a:t>
            </a:r>
          </a:p>
          <a:p>
            <a:r>
              <a:rPr lang="en-US" b="1" u="sng" baseline="0" dirty="0" smtClean="0"/>
              <a:t>Written Reminder</a:t>
            </a:r>
            <a:r>
              <a:rPr lang="en-US" u="none" baseline="0" dirty="0" smtClean="0"/>
              <a:t>: repeat of the oral reminder but now more serious because behaviors have not changed</a:t>
            </a:r>
          </a:p>
          <a:p>
            <a:r>
              <a:rPr lang="en-US" u="none" baseline="0" dirty="0" smtClean="0"/>
              <a:t>	Now it is more serious and in writing.</a:t>
            </a:r>
          </a:p>
          <a:p>
            <a:r>
              <a:rPr lang="en-US" b="1" u="sng" baseline="0" dirty="0" smtClean="0"/>
              <a:t>Decision Making Leave </a:t>
            </a:r>
            <a:r>
              <a:rPr lang="en-US" u="sng" baseline="0" dirty="0" smtClean="0"/>
              <a:t>(</a:t>
            </a:r>
            <a:r>
              <a:rPr lang="en-US" u="none" baseline="0" dirty="0" smtClean="0"/>
              <a:t>suspension) with or without pay</a:t>
            </a:r>
          </a:p>
          <a:p>
            <a:r>
              <a:rPr lang="en-US" u="none" baseline="0" dirty="0" smtClean="0"/>
              <a:t>	Suspension without pay punishes more than the employee – families are affected also</a:t>
            </a:r>
          </a:p>
          <a:p>
            <a:r>
              <a:rPr lang="en-US" u="none" baseline="0" dirty="0" smtClean="0"/>
              <a:t>		Suspension without pay creates more anger and resentment</a:t>
            </a:r>
            <a:endParaRPr lang="en-US" u="sng" baseline="0" dirty="0" smtClean="0"/>
          </a:p>
          <a:p>
            <a:r>
              <a:rPr lang="en-US" u="none" baseline="0" dirty="0" smtClean="0"/>
              <a:t>	The employee is asked to use the suspension to decide if he/she could commit to make the necessary changes to remain on the job.  If not then decide to leave the </a:t>
            </a:r>
          </a:p>
          <a:p>
            <a:r>
              <a:rPr lang="en-US" dirty="0" smtClean="0"/>
              <a:t>Termination is not part of the DWP process.  Termination</a:t>
            </a:r>
            <a:r>
              <a:rPr lang="en-US" baseline="0" dirty="0" smtClean="0"/>
              <a:t> is the action the organization takes when disciplinary action fails to produce a change in the employees behaviors.</a:t>
            </a:r>
          </a:p>
          <a:p>
            <a:r>
              <a:rPr lang="en-US" baseline="0" dirty="0" smtClean="0"/>
              <a:t>Employee must make a commitment to fix the issue or decide to leave the organization.</a:t>
            </a:r>
            <a:endParaRPr lang="en-US" dirty="0"/>
          </a:p>
        </p:txBody>
      </p:sp>
      <p:sp>
        <p:nvSpPr>
          <p:cNvPr id="4" name="Slide Number Placeholder 3"/>
          <p:cNvSpPr>
            <a:spLocks noGrp="1"/>
          </p:cNvSpPr>
          <p:nvPr>
            <p:ph type="sldNum" sz="quarter" idx="10"/>
          </p:nvPr>
        </p:nvSpPr>
        <p:spPr/>
        <p:txBody>
          <a:bodyPr/>
          <a:lstStyle/>
          <a:p>
            <a:fld id="{D2FE0890-F111-4619-91EF-80B4336FE8D6}"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BA50AD0-BC8D-407A-92F1-5956BA541286}" type="datetime1">
              <a:rPr lang="en-US" smtClean="0"/>
              <a:pPr/>
              <a:t>12/13/2015</a:t>
            </a:fld>
            <a:endParaRPr lang="en-US" dirty="0"/>
          </a:p>
        </p:txBody>
      </p:sp>
      <p:sp>
        <p:nvSpPr>
          <p:cNvPr id="17" name="Footer Placeholder 16"/>
          <p:cNvSpPr>
            <a:spLocks noGrp="1"/>
          </p:cNvSpPr>
          <p:nvPr>
            <p:ph type="ftr" sz="quarter" idx="11"/>
          </p:nvPr>
        </p:nvSpPr>
        <p:spPr/>
        <p:txBody>
          <a:bodyPr/>
          <a:lstStyle/>
          <a:p>
            <a:r>
              <a:rPr lang="en-US" smtClean="0"/>
              <a:t>"Follow This Path: Coffman &amp; Gonzalez-Molina</a:t>
            </a:r>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1A804F7-3A80-45EC-82AD-E2B4511C813A}" type="slidenum">
              <a:rPr lang="en-US" smtClean="0"/>
              <a:pPr/>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2902FA-859C-4AA0-909D-913BFEC99D7A}" type="datetime1">
              <a:rPr lang="en-US" smtClean="0"/>
              <a:pPr/>
              <a:t>12/13/2015</a:t>
            </a:fld>
            <a:endParaRPr lang="en-US" dirty="0"/>
          </a:p>
        </p:txBody>
      </p:sp>
      <p:sp>
        <p:nvSpPr>
          <p:cNvPr id="5" name="Footer Placeholder 4"/>
          <p:cNvSpPr>
            <a:spLocks noGrp="1"/>
          </p:cNvSpPr>
          <p:nvPr>
            <p:ph type="ftr" sz="quarter" idx="11"/>
          </p:nvPr>
        </p:nvSpPr>
        <p:spPr/>
        <p:txBody>
          <a:bodyPr/>
          <a:lstStyle/>
          <a:p>
            <a:r>
              <a:rPr lang="en-US" smtClean="0"/>
              <a:t>"Follow This Path: Coffman &amp; Gonzalez-Molina</a:t>
            </a:r>
            <a:endParaRPr lang="en-US" dirty="0"/>
          </a:p>
        </p:txBody>
      </p:sp>
      <p:sp>
        <p:nvSpPr>
          <p:cNvPr id="6" name="Slide Number Placeholder 5"/>
          <p:cNvSpPr>
            <a:spLocks noGrp="1"/>
          </p:cNvSpPr>
          <p:nvPr>
            <p:ph type="sldNum" sz="quarter" idx="12"/>
          </p:nvPr>
        </p:nvSpPr>
        <p:spPr/>
        <p:txBody>
          <a:bodyPr/>
          <a:lstStyle/>
          <a:p>
            <a:fld id="{61A804F7-3A80-45EC-82AD-E2B4511C813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1A804F7-3A80-45EC-82AD-E2B4511C813A}"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8ABBEF5-600C-473A-8B64-40B7A9BAFEA2}" type="datetime1">
              <a:rPr lang="en-US" smtClean="0"/>
              <a:pPr/>
              <a:t>12/13/2015</a:t>
            </a:fld>
            <a:endParaRPr lang="en-US" dirty="0"/>
          </a:p>
        </p:txBody>
      </p:sp>
      <p:sp>
        <p:nvSpPr>
          <p:cNvPr id="5" name="Footer Placeholder 4"/>
          <p:cNvSpPr>
            <a:spLocks noGrp="1"/>
          </p:cNvSpPr>
          <p:nvPr>
            <p:ph type="ftr" sz="quarter" idx="11"/>
          </p:nvPr>
        </p:nvSpPr>
        <p:spPr/>
        <p:txBody>
          <a:bodyPr/>
          <a:lstStyle/>
          <a:p>
            <a:r>
              <a:rPr lang="en-US" smtClean="0"/>
              <a:t>"Follow This Path: Coffman &amp; Gonzalez-Molina</a:t>
            </a:r>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7765D0F-B344-42D0-BAE8-251AAA69322C}" type="datetime1">
              <a:rPr lang="en-US" smtClean="0"/>
              <a:pPr/>
              <a:t>12/13/2015</a:t>
            </a:fld>
            <a:endParaRPr lang="en-US" dirty="0"/>
          </a:p>
        </p:txBody>
      </p:sp>
      <p:sp>
        <p:nvSpPr>
          <p:cNvPr id="5" name="Footer Placeholder 4"/>
          <p:cNvSpPr>
            <a:spLocks noGrp="1"/>
          </p:cNvSpPr>
          <p:nvPr>
            <p:ph type="ftr" sz="quarter" idx="11"/>
          </p:nvPr>
        </p:nvSpPr>
        <p:spPr/>
        <p:txBody>
          <a:bodyPr/>
          <a:lstStyle/>
          <a:p>
            <a:r>
              <a:rPr lang="en-US" smtClean="0"/>
              <a:t>"Follow This Path: Coffman &amp; Gonzalez-Molina</a:t>
            </a:r>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61A804F7-3A80-45EC-82AD-E2B4511C813A}" type="slidenum">
              <a:rPr lang="en-US" smtClean="0"/>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"Follow This Path: Coffman &amp; Gonzalez-Molina</a:t>
            </a:r>
            <a:endParaRPr lang="en-US" dirty="0"/>
          </a:p>
        </p:txBody>
      </p:sp>
      <p:sp>
        <p:nvSpPr>
          <p:cNvPr id="4" name="Date Placeholder 3"/>
          <p:cNvSpPr>
            <a:spLocks noGrp="1"/>
          </p:cNvSpPr>
          <p:nvPr>
            <p:ph type="dt" sz="half" idx="10"/>
          </p:nvPr>
        </p:nvSpPr>
        <p:spPr/>
        <p:txBody>
          <a:bodyPr/>
          <a:lstStyle/>
          <a:p>
            <a:fld id="{286097C4-3142-43B6-A651-4B9912BFCFF9}" type="datetime1">
              <a:rPr lang="en-US" smtClean="0"/>
              <a:pPr/>
              <a:t>12/13/2015</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1A804F7-3A80-45EC-82AD-E2B4511C813A}" type="slidenum">
              <a:rPr lang="en-US" smtClean="0"/>
              <a:pPr/>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66B6983-968F-4586-BFCC-AA32FB965D14}" type="datetime1">
              <a:rPr lang="en-US" smtClean="0"/>
              <a:pPr/>
              <a:t>12/13/2015</a:t>
            </a:fld>
            <a:endParaRPr lang="en-US" dirty="0"/>
          </a:p>
        </p:txBody>
      </p:sp>
      <p:sp>
        <p:nvSpPr>
          <p:cNvPr id="6" name="Footer Placeholder 5"/>
          <p:cNvSpPr>
            <a:spLocks noGrp="1"/>
          </p:cNvSpPr>
          <p:nvPr>
            <p:ph type="ftr" sz="quarter" idx="11"/>
          </p:nvPr>
        </p:nvSpPr>
        <p:spPr/>
        <p:txBody>
          <a:bodyPr/>
          <a:lstStyle/>
          <a:p>
            <a:r>
              <a:rPr lang="en-US" smtClean="0"/>
              <a:t>"Follow This Path: Coffman &amp; Gonzalez-Molina</a:t>
            </a:r>
            <a:endParaRPr lang="en-US" dirty="0"/>
          </a:p>
        </p:txBody>
      </p:sp>
      <p:sp>
        <p:nvSpPr>
          <p:cNvPr id="7" name="Slide Number Placeholder 6"/>
          <p:cNvSpPr>
            <a:spLocks noGrp="1"/>
          </p:cNvSpPr>
          <p:nvPr>
            <p:ph type="sldNum" sz="quarter" idx="12"/>
          </p:nvPr>
        </p:nvSpPr>
        <p:spPr/>
        <p:txBody>
          <a:bodyPr/>
          <a:lstStyle/>
          <a:p>
            <a:fld id="{61A804F7-3A80-45EC-82AD-E2B4511C813A}"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7D0801B-722C-4950-A4EC-574CA7AE14DD}" type="datetime1">
              <a:rPr lang="en-US" smtClean="0"/>
              <a:pPr/>
              <a:t>12/13/2015</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r>
              <a:rPr lang="en-US" smtClean="0"/>
              <a:t>"Follow This Path: Coffman &amp; Gonzalez-Molina</a:t>
            </a:r>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1A804F7-3A80-45EC-82AD-E2B4511C813A}"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A0A18A5-5223-4E2A-AB39-9F66EB2D1D81}" type="datetime1">
              <a:rPr lang="en-US" smtClean="0"/>
              <a:pPr/>
              <a:t>12/13/2015</a:t>
            </a:fld>
            <a:endParaRPr lang="en-US" dirty="0"/>
          </a:p>
        </p:txBody>
      </p:sp>
      <p:sp>
        <p:nvSpPr>
          <p:cNvPr id="4" name="Footer Placeholder 3"/>
          <p:cNvSpPr>
            <a:spLocks noGrp="1"/>
          </p:cNvSpPr>
          <p:nvPr>
            <p:ph type="ftr" sz="quarter" idx="11"/>
          </p:nvPr>
        </p:nvSpPr>
        <p:spPr/>
        <p:txBody>
          <a:bodyPr/>
          <a:lstStyle/>
          <a:p>
            <a:r>
              <a:rPr lang="en-US" smtClean="0"/>
              <a:t>"Follow This Path: Coffman &amp; Gonzalez-Molina</a:t>
            </a:r>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61A804F7-3A80-45EC-82AD-E2B4511C813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CDB888A-07FF-456C-9081-0BED4EDD1685}" type="datetime1">
              <a:rPr lang="en-US" smtClean="0"/>
              <a:pPr/>
              <a:t>12/13/2015</a:t>
            </a:fld>
            <a:endParaRPr lang="en-US" dirty="0"/>
          </a:p>
        </p:txBody>
      </p:sp>
      <p:sp>
        <p:nvSpPr>
          <p:cNvPr id="3" name="Footer Placeholder 2"/>
          <p:cNvSpPr>
            <a:spLocks noGrp="1"/>
          </p:cNvSpPr>
          <p:nvPr>
            <p:ph type="ftr" sz="quarter" idx="11"/>
          </p:nvPr>
        </p:nvSpPr>
        <p:spPr/>
        <p:txBody>
          <a:bodyPr/>
          <a:lstStyle/>
          <a:p>
            <a:r>
              <a:rPr lang="en-US" smtClean="0"/>
              <a:t>"Follow This Path: Coffman &amp; Gonzalez-Molina</a:t>
            </a:r>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1A804F7-3A80-45EC-82AD-E2B4511C813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1A804F7-3A80-45EC-82AD-E2B4511C813A}"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9A062C0-79F0-4D04-86BE-4082224DCB89}" type="datetime1">
              <a:rPr lang="en-US" smtClean="0"/>
              <a:pPr/>
              <a:t>12/13/2015</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r>
              <a:rPr lang="en-US" smtClean="0"/>
              <a:t>"Follow This Path: Coffman &amp; Gonzalez-Molina</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1A804F7-3A80-45EC-82AD-E2B4511C813A}"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427E6C2-1083-4206-B8FE-1F03441BE679}" type="datetime1">
              <a:rPr lang="en-US" smtClean="0"/>
              <a:pPr/>
              <a:t>12/13/2015</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r>
              <a:rPr lang="en-US" smtClean="0"/>
              <a:t>"Follow This Path: Coffman &amp; Gonzalez-Molina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038CB0F-C3BF-46BA-95ED-5B55FBA063C6}" type="datetime1">
              <a:rPr lang="en-US" smtClean="0"/>
              <a:pPr/>
              <a:t>12/13/2015</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"Follow This Path: Coffman &amp; Gonzalez-Molina</a:t>
            </a:r>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1A804F7-3A80-45EC-82AD-E2B4511C813A}"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Keys to Great Managers</a:t>
            </a:r>
            <a:endParaRPr lang="en-US" dirty="0"/>
          </a:p>
        </p:txBody>
      </p:sp>
      <p:sp>
        <p:nvSpPr>
          <p:cNvPr id="4" name="Footer Placeholder 3"/>
          <p:cNvSpPr>
            <a:spLocks noGrp="1"/>
          </p:cNvSpPr>
          <p:nvPr>
            <p:ph type="ftr" sz="quarter" idx="11"/>
          </p:nvPr>
        </p:nvSpPr>
        <p:spPr/>
        <p:txBody>
          <a:bodyPr/>
          <a:lstStyle/>
          <a:p>
            <a:r>
              <a:rPr lang="en-US" dirty="0" smtClean="0"/>
              <a:t>"Follow This Path: Coffman &amp; Gonzalez-Molina</a:t>
            </a:r>
            <a:endParaRPr lang="en-US" dirty="0"/>
          </a:p>
        </p:txBody>
      </p:sp>
      <p:sp>
        <p:nvSpPr>
          <p:cNvPr id="3" name="Content Placeholder 2"/>
          <p:cNvSpPr>
            <a:spLocks noGrp="1"/>
          </p:cNvSpPr>
          <p:nvPr>
            <p:ph sz="quarter" idx="1"/>
          </p:nvPr>
        </p:nvSpPr>
        <p:spPr/>
        <p:txBody>
          <a:bodyPr/>
          <a:lstStyle/>
          <a:p>
            <a:r>
              <a:rPr lang="en-US" dirty="0" smtClean="0"/>
              <a:t>Select for talent, not simply experience, intelligence, or work ethic</a:t>
            </a:r>
          </a:p>
          <a:p>
            <a:r>
              <a:rPr lang="en-US" dirty="0" smtClean="0"/>
              <a:t>When setting expectations – define the right outcomes, not the steps to get there.</a:t>
            </a:r>
          </a:p>
          <a:p>
            <a:r>
              <a:rPr lang="en-US" dirty="0" smtClean="0"/>
              <a:t>Motivate people based on their strengths, not their weaknesses.</a:t>
            </a:r>
          </a:p>
          <a:p>
            <a:r>
              <a:rPr lang="en-US" dirty="0" smtClean="0"/>
              <a:t>Develop people by finding the right fit between talent &amp; role</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“The managers chief responsibility lies in helping employees on their team unleash their human potential”</a:t>
            </a:r>
            <a:endParaRPr lang="en-US" dirty="0"/>
          </a:p>
        </p:txBody>
      </p:sp>
      <p:sp>
        <p:nvSpPr>
          <p:cNvPr id="4" name="Footer Placeholder 3"/>
          <p:cNvSpPr>
            <a:spLocks noGrp="1"/>
          </p:cNvSpPr>
          <p:nvPr>
            <p:ph type="ftr" sz="quarter" idx="11"/>
          </p:nvPr>
        </p:nvSpPr>
        <p:spPr/>
        <p:txBody>
          <a:bodyPr/>
          <a:lstStyle/>
          <a:p>
            <a:endParaRPr lang="en-US" dirty="0"/>
          </a:p>
        </p:txBody>
      </p:sp>
      <p:sp>
        <p:nvSpPr>
          <p:cNvPr id="2" name="Title 1"/>
          <p:cNvSpPr>
            <a:spLocks noGrp="1"/>
          </p:cNvSpPr>
          <p:nvPr>
            <p:ph type="ctrTitle"/>
          </p:nvPr>
        </p:nvSpPr>
        <p:spPr/>
        <p:txBody>
          <a:bodyPr/>
          <a:lstStyle/>
          <a:p>
            <a:r>
              <a:rPr lang="en-US" dirty="0" smtClean="0"/>
              <a:t>Employee Engagement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8382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What Can You Do?</a:t>
            </a:r>
            <a:br>
              <a:rPr lang="en-US" dirty="0" smtClean="0"/>
            </a:br>
            <a:r>
              <a:rPr lang="en-US" dirty="0" smtClean="0"/>
              <a:t>Focus on Employees!</a:t>
            </a:r>
            <a:endParaRPr lang="en-US" dirty="0"/>
          </a:p>
        </p:txBody>
      </p:sp>
      <p:sp>
        <p:nvSpPr>
          <p:cNvPr id="4" name="Footer Placeholder 3"/>
          <p:cNvSpPr>
            <a:spLocks noGrp="1"/>
          </p:cNvSpPr>
          <p:nvPr>
            <p:ph type="ftr" sz="quarter" idx="11"/>
          </p:nvPr>
        </p:nvSpPr>
        <p:spPr/>
        <p:txBody>
          <a:bodyPr/>
          <a:lstStyle/>
          <a:p>
            <a:r>
              <a:rPr lang="en-US" dirty="0" smtClean="0"/>
              <a:t>Quint Studer: Hardwiring Excellence </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Employees want three things</a:t>
            </a:r>
          </a:p>
          <a:p>
            <a:pPr lvl="1"/>
            <a:r>
              <a:rPr lang="en-US" dirty="0" smtClean="0"/>
              <a:t>Want to believe the organization has the right purpose.</a:t>
            </a:r>
          </a:p>
          <a:p>
            <a:pPr lvl="1"/>
            <a:r>
              <a:rPr lang="en-US" dirty="0" smtClean="0"/>
              <a:t>Want to know their job is worthwhile</a:t>
            </a:r>
          </a:p>
          <a:p>
            <a:pPr lvl="1"/>
            <a:r>
              <a:rPr lang="en-US" dirty="0" smtClean="0"/>
              <a:t>Want to make a difference</a:t>
            </a:r>
          </a:p>
          <a:p>
            <a:r>
              <a:rPr lang="en-US" dirty="0" smtClean="0"/>
              <a:t>What do employees want from their leaders?</a:t>
            </a:r>
          </a:p>
          <a:p>
            <a:pPr lvl="1"/>
            <a:r>
              <a:rPr lang="en-US" dirty="0" smtClean="0"/>
              <a:t>Good relationship</a:t>
            </a:r>
          </a:p>
          <a:p>
            <a:pPr lvl="1"/>
            <a:r>
              <a:rPr lang="en-US" dirty="0" smtClean="0"/>
              <a:t>Approachability</a:t>
            </a:r>
          </a:p>
          <a:p>
            <a:pPr lvl="1"/>
            <a:r>
              <a:rPr lang="en-US" dirty="0" smtClean="0"/>
              <a:t>Willingness to work side by side</a:t>
            </a:r>
          </a:p>
          <a:p>
            <a:pPr lvl="1"/>
            <a:r>
              <a:rPr lang="en-US" dirty="0" smtClean="0"/>
              <a:t>Efficient systems</a:t>
            </a:r>
          </a:p>
          <a:p>
            <a:pPr lvl="1"/>
            <a:r>
              <a:rPr lang="en-US" dirty="0" smtClean="0"/>
              <a:t>Training &amp; development</a:t>
            </a:r>
          </a:p>
          <a:p>
            <a:pPr lvl="1"/>
            <a:r>
              <a:rPr lang="en-US" dirty="0" smtClean="0"/>
              <a:t>Tools  and equipment to do the job</a:t>
            </a:r>
          </a:p>
          <a:p>
            <a:pPr lvl="1"/>
            <a:r>
              <a:rPr lang="en-US" dirty="0" smtClean="0"/>
              <a:t>Appreciation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685800" y="381000"/>
            <a:ext cx="7696200" cy="52578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1981200" y="6477000"/>
            <a:ext cx="4114800" cy="381000"/>
          </a:xfrm>
        </p:spPr>
        <p:txBody>
          <a:bodyPr/>
          <a:lstStyle/>
          <a:p>
            <a:r>
              <a:rPr lang="en-US" dirty="0" smtClean="0"/>
              <a:t>Kouzes &amp; Posner, The Leadership Challenge</a:t>
            </a:r>
            <a:endParaRPr lang="en-US" dirty="0"/>
          </a:p>
        </p:txBody>
      </p:sp>
      <p:sp>
        <p:nvSpPr>
          <p:cNvPr id="4" name="TextBox 3"/>
          <p:cNvSpPr txBox="1"/>
          <p:nvPr/>
        </p:nvSpPr>
        <p:spPr>
          <a:xfrm>
            <a:off x="762000" y="1371600"/>
            <a:ext cx="7848600" cy="1692771"/>
          </a:xfrm>
          <a:prstGeom prst="rect">
            <a:avLst/>
          </a:prstGeom>
          <a:noFill/>
        </p:spPr>
        <p:txBody>
          <a:bodyPr wrap="square" rtlCol="0">
            <a:spAutoFit/>
          </a:bodyPr>
          <a:lstStyle/>
          <a:p>
            <a:r>
              <a:rPr lang="en-US" sz="3200" dirty="0" smtClean="0"/>
              <a:t>Exemplary leaders  </a:t>
            </a:r>
            <a:r>
              <a:rPr lang="en-US" sz="4000" b="1" dirty="0" smtClean="0"/>
              <a:t>enable</a:t>
            </a:r>
            <a:r>
              <a:rPr lang="en-US" sz="3200" b="1" dirty="0" smtClean="0"/>
              <a:t> </a:t>
            </a:r>
            <a:r>
              <a:rPr lang="en-US" sz="3200" dirty="0" smtClean="0"/>
              <a:t>others to act.  They foster collaboration and build trust.</a:t>
            </a:r>
          </a:p>
          <a:p>
            <a:endParaRPr lang="en-US" sz="3200" dirty="0"/>
          </a:p>
        </p:txBody>
      </p:sp>
      <p:sp>
        <p:nvSpPr>
          <p:cNvPr id="5" name="TextBox 4"/>
          <p:cNvSpPr txBox="1"/>
          <p:nvPr/>
        </p:nvSpPr>
        <p:spPr>
          <a:xfrm>
            <a:off x="990600" y="3429000"/>
            <a:ext cx="7696200" cy="369332"/>
          </a:xfrm>
          <a:prstGeom prst="rect">
            <a:avLst/>
          </a:prstGeom>
          <a:noFill/>
        </p:spPr>
        <p:txBody>
          <a:bodyPr wrap="square" rtlCol="0">
            <a:spAutoFit/>
          </a:bodyPr>
          <a:lstStyle/>
          <a:p>
            <a:endParaRPr lang="en-US" dirty="0"/>
          </a:p>
        </p:txBody>
      </p:sp>
      <p:sp>
        <p:nvSpPr>
          <p:cNvPr id="6" name="TextBox 5"/>
          <p:cNvSpPr txBox="1"/>
          <p:nvPr/>
        </p:nvSpPr>
        <p:spPr>
          <a:xfrm>
            <a:off x="533400" y="3200400"/>
            <a:ext cx="8153400" cy="2062103"/>
          </a:xfrm>
          <a:prstGeom prst="rect">
            <a:avLst/>
          </a:prstGeom>
          <a:noFill/>
        </p:spPr>
        <p:txBody>
          <a:bodyPr wrap="square" rtlCol="0">
            <a:spAutoFit/>
          </a:bodyPr>
          <a:lstStyle/>
          <a:p>
            <a:r>
              <a:rPr lang="en-US" sz="3200" dirty="0" smtClean="0"/>
              <a:t>Leaders work to make people feel strong, capable, and committed.  Leaders enable others to act  not by hoarding the power they have but by giving it away.</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Six Conditions of Empowerment</a:t>
            </a:r>
            <a:endParaRPr lang="en-US" dirty="0"/>
          </a:p>
        </p:txBody>
      </p:sp>
      <p:sp>
        <p:nvSpPr>
          <p:cNvPr id="2" name="Footer Placeholder 1"/>
          <p:cNvSpPr>
            <a:spLocks noGrp="1"/>
          </p:cNvSpPr>
          <p:nvPr>
            <p:ph type="ftr" sz="quarter" idx="11"/>
          </p:nvPr>
        </p:nvSpPr>
        <p:spPr/>
        <p:txBody>
          <a:bodyPr/>
          <a:lstStyle/>
          <a:p>
            <a:r>
              <a:rPr lang="en-US" dirty="0" smtClean="0"/>
              <a:t>Covey, S. Principle-Centered Leadership</a:t>
            </a:r>
            <a:endParaRPr lang="en-US" dirty="0"/>
          </a:p>
        </p:txBody>
      </p:sp>
      <p:sp>
        <p:nvSpPr>
          <p:cNvPr id="4" name="Content Placeholder 3"/>
          <p:cNvSpPr>
            <a:spLocks noGrp="1"/>
          </p:cNvSpPr>
          <p:nvPr>
            <p:ph sz="quarter" idx="1"/>
          </p:nvPr>
        </p:nvSpPr>
        <p:spPr/>
        <p:txBody>
          <a:bodyPr/>
          <a:lstStyle/>
          <a:p>
            <a:pPr marL="514350" indent="-514350">
              <a:buFont typeface="+mj-lt"/>
              <a:buAutoNum type="arabicPeriod"/>
            </a:pPr>
            <a:r>
              <a:rPr lang="en-US" dirty="0" smtClean="0"/>
              <a:t>Skills </a:t>
            </a:r>
          </a:p>
          <a:p>
            <a:pPr marL="514350" indent="-514350">
              <a:buFont typeface="+mj-lt"/>
              <a:buAutoNum type="arabicPeriod"/>
            </a:pPr>
            <a:r>
              <a:rPr lang="en-US" dirty="0" smtClean="0"/>
              <a:t>Character</a:t>
            </a:r>
          </a:p>
          <a:p>
            <a:pPr marL="514350" indent="-514350">
              <a:buFont typeface="+mj-lt"/>
              <a:buAutoNum type="arabicPeriod"/>
            </a:pPr>
            <a:r>
              <a:rPr lang="en-US" dirty="0" smtClean="0"/>
              <a:t>Win-win agreement</a:t>
            </a:r>
          </a:p>
          <a:p>
            <a:pPr marL="514350" indent="-514350">
              <a:buFont typeface="+mj-lt"/>
              <a:buAutoNum type="arabicPeriod"/>
            </a:pPr>
            <a:r>
              <a:rPr lang="en-US" dirty="0" smtClean="0"/>
              <a:t>Self-supervision</a:t>
            </a:r>
          </a:p>
          <a:p>
            <a:pPr marL="514350" indent="-514350">
              <a:buFont typeface="+mj-lt"/>
              <a:buAutoNum type="arabicPeriod"/>
            </a:pPr>
            <a:r>
              <a:rPr lang="en-US" dirty="0" smtClean="0"/>
              <a:t>Helpful structure and systems</a:t>
            </a:r>
          </a:p>
          <a:p>
            <a:pPr marL="514350" indent="-514350">
              <a:buFont typeface="+mj-lt"/>
              <a:buAutoNum type="arabicPeriod"/>
            </a:pPr>
            <a:r>
              <a:rPr lang="en-US" dirty="0" smtClean="0"/>
              <a:t>Accountability</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 &amp; Skills</a:t>
            </a:r>
            <a:endParaRPr lang="en-US" dirty="0"/>
          </a:p>
        </p:txBody>
      </p:sp>
      <p:sp>
        <p:nvSpPr>
          <p:cNvPr id="4" name="Footer Placeholder 3"/>
          <p:cNvSpPr>
            <a:spLocks noGrp="1"/>
          </p:cNvSpPr>
          <p:nvPr>
            <p:ph type="ftr" sz="quarter" idx="11"/>
          </p:nvPr>
        </p:nvSpPr>
        <p:spPr/>
        <p:txBody>
          <a:bodyPr/>
          <a:lstStyle/>
          <a:p>
            <a:r>
              <a:rPr lang="en-US" dirty="0" smtClean="0"/>
              <a:t>Covey, S. Principle-Centered Leadership</a:t>
            </a:r>
          </a:p>
          <a:p>
            <a:endParaRPr lang="en-US" dirty="0"/>
          </a:p>
        </p:txBody>
      </p:sp>
      <p:sp>
        <p:nvSpPr>
          <p:cNvPr id="3" name="Content Placeholder 2"/>
          <p:cNvSpPr>
            <a:spLocks noGrp="1"/>
          </p:cNvSpPr>
          <p:nvPr>
            <p:ph sz="quarter" idx="1"/>
          </p:nvPr>
        </p:nvSpPr>
        <p:spPr/>
        <p:txBody>
          <a:bodyPr/>
          <a:lstStyle/>
          <a:p>
            <a:r>
              <a:rPr lang="en-US" dirty="0" smtClean="0"/>
              <a:t>Critical character traits</a:t>
            </a:r>
          </a:p>
          <a:p>
            <a:pPr lvl="1"/>
            <a:r>
              <a:rPr lang="en-US" dirty="0" smtClean="0"/>
              <a:t>Integrity</a:t>
            </a:r>
          </a:p>
          <a:p>
            <a:pPr lvl="1"/>
            <a:r>
              <a:rPr lang="en-US" dirty="0" smtClean="0"/>
              <a:t>Maturity</a:t>
            </a:r>
          </a:p>
          <a:p>
            <a:pPr lvl="1"/>
            <a:r>
              <a:rPr lang="en-US" dirty="0" smtClean="0"/>
              <a:t>Abundance mentality</a:t>
            </a:r>
          </a:p>
          <a:p>
            <a:r>
              <a:rPr lang="en-US" dirty="0" smtClean="0"/>
              <a:t>Critical skills</a:t>
            </a:r>
          </a:p>
          <a:p>
            <a:pPr lvl="1"/>
            <a:r>
              <a:rPr lang="en-US" dirty="0" smtClean="0"/>
              <a:t>Communication</a:t>
            </a:r>
          </a:p>
          <a:p>
            <a:pPr lvl="1"/>
            <a:r>
              <a:rPr lang="en-US" dirty="0" smtClean="0"/>
              <a:t>Planning and organization</a:t>
            </a:r>
          </a:p>
          <a:p>
            <a:pPr lvl="1"/>
            <a:r>
              <a:rPr lang="en-US" dirty="0" smtClean="0"/>
              <a:t>Problem solving</a:t>
            </a:r>
          </a:p>
          <a:p>
            <a:pPr lvl="1"/>
            <a:endParaRPr lang="en-US" dirty="0" smtClean="0"/>
          </a:p>
          <a:p>
            <a:pPr lvl="1"/>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Five Steps to Win-Win Agreement</a:t>
            </a:r>
            <a:endParaRPr lang="en-US" dirty="0"/>
          </a:p>
        </p:txBody>
      </p:sp>
      <p:sp>
        <p:nvSpPr>
          <p:cNvPr id="4" name="Footer Placeholder 3"/>
          <p:cNvSpPr>
            <a:spLocks noGrp="1"/>
          </p:cNvSpPr>
          <p:nvPr>
            <p:ph type="ftr" sz="quarter" idx="11"/>
          </p:nvPr>
        </p:nvSpPr>
        <p:spPr/>
        <p:txBody>
          <a:bodyPr/>
          <a:lstStyle/>
          <a:p>
            <a:r>
              <a:rPr lang="en-US" dirty="0" smtClean="0"/>
              <a:t>Covey, S. Principle-Centered Leadership</a:t>
            </a:r>
          </a:p>
          <a:p>
            <a:endParaRPr lang="en-US" dirty="0"/>
          </a:p>
        </p:txBody>
      </p:sp>
      <p:sp>
        <p:nvSpPr>
          <p:cNvPr id="3" name="Content Placeholder 2"/>
          <p:cNvSpPr>
            <a:spLocks noGrp="1"/>
          </p:cNvSpPr>
          <p:nvPr>
            <p:ph sz="quarter" idx="1"/>
          </p:nvPr>
        </p:nvSpPr>
        <p:spPr/>
        <p:txBody>
          <a:bodyPr/>
          <a:lstStyle/>
          <a:p>
            <a:pPr marL="514350" indent="-514350">
              <a:buFont typeface="+mj-lt"/>
              <a:buAutoNum type="arabicPeriod"/>
            </a:pPr>
            <a:r>
              <a:rPr lang="en-US" dirty="0" smtClean="0"/>
              <a:t>Specify desired results</a:t>
            </a:r>
          </a:p>
          <a:p>
            <a:pPr marL="514350" indent="-514350">
              <a:buFont typeface="+mj-lt"/>
              <a:buAutoNum type="arabicPeriod"/>
            </a:pPr>
            <a:r>
              <a:rPr lang="en-US" dirty="0" smtClean="0"/>
              <a:t>Set guidelines</a:t>
            </a:r>
          </a:p>
          <a:p>
            <a:pPr marL="514350" indent="-514350">
              <a:buFont typeface="+mj-lt"/>
              <a:buAutoNum type="arabicPeriod"/>
            </a:pPr>
            <a:r>
              <a:rPr lang="en-US" dirty="0" smtClean="0"/>
              <a:t>Identify available resources</a:t>
            </a:r>
          </a:p>
          <a:p>
            <a:pPr marL="514350" indent="-514350">
              <a:buFont typeface="+mj-lt"/>
              <a:buAutoNum type="arabicPeriod"/>
            </a:pPr>
            <a:r>
              <a:rPr lang="en-US" dirty="0" smtClean="0"/>
              <a:t>Define accountability</a:t>
            </a:r>
          </a:p>
          <a:p>
            <a:pPr marL="514350" indent="-514350">
              <a:buFont typeface="+mj-lt"/>
              <a:buAutoNum type="arabicPeriod"/>
            </a:pPr>
            <a:r>
              <a:rPr lang="en-US" dirty="0" smtClean="0"/>
              <a:t>Determine consequences</a:t>
            </a:r>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Gallup Management Journal</a:t>
            </a:r>
            <a:endParaRPr lang="en-US" dirty="0"/>
          </a:p>
        </p:txBody>
      </p:sp>
      <p:pic>
        <p:nvPicPr>
          <p:cNvPr id="1026" name="Picture 2"/>
          <p:cNvPicPr>
            <a:picLocks noGrp="1" noChangeAspect="1" noChangeArrowheads="1"/>
          </p:cNvPicPr>
          <p:nvPr>
            <p:ph idx="4294967295"/>
          </p:nvPr>
        </p:nvPicPr>
        <p:blipFill>
          <a:blip r:embed="rId3" cstate="print"/>
          <a:srcRect/>
          <a:stretch>
            <a:fillRect/>
          </a:stretch>
        </p:blipFill>
        <p:spPr bwMode="auto">
          <a:xfrm>
            <a:off x="685800" y="609600"/>
            <a:ext cx="7315200" cy="54864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Employee Engagement</a:t>
            </a:r>
            <a:endParaRPr lang="en-US" dirty="0"/>
          </a:p>
        </p:txBody>
      </p:sp>
      <p:sp>
        <p:nvSpPr>
          <p:cNvPr id="2" name="Footer Placeholder 1"/>
          <p:cNvSpPr>
            <a:spLocks noGrp="1"/>
          </p:cNvSpPr>
          <p:nvPr>
            <p:ph type="ftr" sz="quarter" idx="11"/>
          </p:nvPr>
        </p:nvSpPr>
        <p:spPr>
          <a:xfrm>
            <a:off x="304800" y="6324600"/>
            <a:ext cx="6477000" cy="452008"/>
          </a:xfrm>
        </p:spPr>
        <p:txBody>
          <a:bodyPr/>
          <a:lstStyle/>
          <a:p>
            <a:r>
              <a:rPr lang="en-US" dirty="0" err="1" smtClean="0"/>
              <a:t>Seijts</a:t>
            </a:r>
            <a:r>
              <a:rPr lang="en-US" dirty="0" smtClean="0"/>
              <a:t> &amp; </a:t>
            </a:r>
            <a:r>
              <a:rPr lang="en-US" dirty="0" err="1" smtClean="0"/>
              <a:t>Crim</a:t>
            </a:r>
            <a:r>
              <a:rPr lang="en-US" dirty="0" smtClean="0"/>
              <a:t> (2006) What Engages Employees Most, the 10 C's of Engagement</a:t>
            </a:r>
            <a:endParaRPr lang="en-US" dirty="0"/>
          </a:p>
        </p:txBody>
      </p:sp>
      <p:sp>
        <p:nvSpPr>
          <p:cNvPr id="4" name="Content Placeholder 3"/>
          <p:cNvSpPr>
            <a:spLocks noGrp="1"/>
          </p:cNvSpPr>
          <p:nvPr>
            <p:ph sz="quarter" idx="1"/>
          </p:nvPr>
        </p:nvSpPr>
        <p:spPr/>
        <p:txBody>
          <a:bodyPr/>
          <a:lstStyle/>
          <a:p>
            <a:r>
              <a:rPr lang="en-US" dirty="0" smtClean="0"/>
              <a:t>An engaged employee is a person who is fully involved  in, and enthusiastic about, his or her work. </a:t>
            </a:r>
          </a:p>
          <a:p>
            <a:r>
              <a:rPr lang="en-US" dirty="0" smtClean="0"/>
              <a:t>engaged employees are attracted to, and inspired by, their work</a:t>
            </a:r>
          </a:p>
          <a:p>
            <a:r>
              <a:rPr lang="en-US" dirty="0" smtClean="0"/>
              <a:t>Highly engaged employees believe they can;</a:t>
            </a:r>
          </a:p>
          <a:p>
            <a:pPr lvl="1"/>
            <a:r>
              <a:rPr lang="en-US" dirty="0" smtClean="0"/>
              <a:t>Positively impact quality</a:t>
            </a:r>
          </a:p>
          <a:p>
            <a:pPr lvl="1"/>
            <a:r>
              <a:rPr lang="en-US" dirty="0" smtClean="0"/>
              <a:t>Positively impact customer service</a:t>
            </a:r>
          </a:p>
          <a:p>
            <a:pPr lvl="1"/>
            <a:r>
              <a:rPr lang="en-US" dirty="0" smtClean="0"/>
              <a:t>Positively impact costs</a:t>
            </a:r>
          </a:p>
          <a:p>
            <a:pPr lvl="1"/>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Ten ‘C’s of Engagement</a:t>
            </a:r>
            <a:endParaRPr lang="en-US" dirty="0"/>
          </a:p>
        </p:txBody>
      </p:sp>
      <p:sp>
        <p:nvSpPr>
          <p:cNvPr id="4" name="Footer Placeholder 3"/>
          <p:cNvSpPr>
            <a:spLocks noGrp="1"/>
          </p:cNvSpPr>
          <p:nvPr>
            <p:ph type="ftr" sz="quarter" idx="11"/>
          </p:nvPr>
        </p:nvSpPr>
        <p:spPr>
          <a:xfrm>
            <a:off x="533400" y="6172200"/>
            <a:ext cx="5486400" cy="685800"/>
          </a:xfrm>
        </p:spPr>
        <p:txBody>
          <a:bodyPr/>
          <a:lstStyle/>
          <a:p>
            <a:r>
              <a:rPr lang="en-US" dirty="0" smtClean="0"/>
              <a:t>What engages employees the most or, The Ten C’s of employee</a:t>
            </a:r>
          </a:p>
          <a:p>
            <a:r>
              <a:rPr lang="en-US" dirty="0" smtClean="0"/>
              <a:t>Engagement (2006)</a:t>
            </a:r>
          </a:p>
          <a:p>
            <a:endParaRPr lang="en-US" dirty="0"/>
          </a:p>
        </p:txBody>
      </p:sp>
      <p:sp>
        <p:nvSpPr>
          <p:cNvPr id="3" name="Content Placeholder 2"/>
          <p:cNvSpPr>
            <a:spLocks noGrp="1"/>
          </p:cNvSpPr>
          <p:nvPr>
            <p:ph sz="quarter" idx="1"/>
          </p:nvPr>
        </p:nvSpPr>
        <p:spPr>
          <a:xfrm>
            <a:off x="457200" y="1295400"/>
            <a:ext cx="8229600" cy="4724400"/>
          </a:xfrm>
        </p:spPr>
        <p:txBody>
          <a:bodyPr>
            <a:normAutofit lnSpcReduction="10000"/>
          </a:bodyPr>
          <a:lstStyle/>
          <a:p>
            <a:pPr marL="514350" indent="-514350">
              <a:buFont typeface="+mj-lt"/>
              <a:buAutoNum type="arabicPeriod"/>
            </a:pPr>
            <a:r>
              <a:rPr lang="en-US" b="1" dirty="0" smtClean="0"/>
              <a:t>Connect: </a:t>
            </a:r>
            <a:r>
              <a:rPr lang="en-US" dirty="0" smtClean="0"/>
              <a:t>Leaders must show that they value employees</a:t>
            </a:r>
            <a:r>
              <a:rPr lang="en-US" b="1" dirty="0" smtClean="0"/>
              <a:t>.</a:t>
            </a:r>
          </a:p>
          <a:p>
            <a:pPr marL="514350" indent="-514350">
              <a:buFont typeface="+mj-lt"/>
              <a:buAutoNum type="arabicPeriod"/>
            </a:pPr>
            <a:r>
              <a:rPr lang="en-US" b="1" dirty="0" smtClean="0"/>
              <a:t>Career: </a:t>
            </a:r>
            <a:r>
              <a:rPr lang="en-US" dirty="0" smtClean="0"/>
              <a:t>Leaders should provide challenging and</a:t>
            </a:r>
            <a:r>
              <a:rPr lang="en-US" b="1" dirty="0" smtClean="0"/>
              <a:t> </a:t>
            </a:r>
            <a:r>
              <a:rPr lang="en-US" dirty="0" smtClean="0"/>
              <a:t>meaningful work with opportunities for career advancement. </a:t>
            </a:r>
          </a:p>
          <a:p>
            <a:pPr marL="514350" indent="-514350">
              <a:buFont typeface="+mj-lt"/>
              <a:buAutoNum type="arabicPeriod"/>
            </a:pPr>
            <a:r>
              <a:rPr lang="en-US" b="1" dirty="0" smtClean="0"/>
              <a:t>Clarity: </a:t>
            </a:r>
            <a:r>
              <a:rPr lang="en-US" dirty="0" smtClean="0"/>
              <a:t>Leaders must communicate a clear vision </a:t>
            </a:r>
          </a:p>
          <a:p>
            <a:pPr marL="514350" indent="-514350">
              <a:buFont typeface="+mj-lt"/>
              <a:buAutoNum type="arabicPeriod"/>
            </a:pPr>
            <a:r>
              <a:rPr lang="en-US" b="1" dirty="0" smtClean="0"/>
              <a:t>Convey: </a:t>
            </a:r>
            <a:r>
              <a:rPr lang="en-US" dirty="0" smtClean="0"/>
              <a:t>clarify expectations about employees and provide feedback on their functioning</a:t>
            </a:r>
          </a:p>
          <a:p>
            <a:pPr marL="514350" indent="-514350">
              <a:buFont typeface="+mj-lt"/>
              <a:buAutoNum type="arabicPeriod"/>
            </a:pPr>
            <a:r>
              <a:rPr lang="en-US" b="1" dirty="0" smtClean="0"/>
              <a:t>Congratulate: </a:t>
            </a:r>
            <a:r>
              <a:rPr lang="en-US" dirty="0" smtClean="0"/>
              <a:t>Exceptional leaders give recognition</a:t>
            </a:r>
          </a:p>
          <a:p>
            <a:pPr marL="514350" indent="-514350">
              <a:buNone/>
            </a:pPr>
            <a:endParaRPr lang="en-US" dirty="0" smtClean="0"/>
          </a:p>
          <a:p>
            <a:pPr>
              <a:buNone/>
            </a:pP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a:t>
            </a:r>
            <a:endParaRPr lang="en-US" dirty="0"/>
          </a:p>
        </p:txBody>
      </p:sp>
      <p:sp>
        <p:nvSpPr>
          <p:cNvPr id="4" name="Footer Placeholder 3"/>
          <p:cNvSpPr>
            <a:spLocks noGrp="1"/>
          </p:cNvSpPr>
          <p:nvPr>
            <p:ph type="ftr" sz="quarter" idx="11"/>
          </p:nvPr>
        </p:nvSpPr>
        <p:spPr/>
        <p:txBody>
          <a:bodyPr/>
          <a:lstStyle/>
          <a:p>
            <a:r>
              <a:rPr lang="en-US" smtClean="0"/>
              <a:t>"Follow This Path: Coffman &amp; Gonzalez-Molina</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Select for KSA</a:t>
            </a:r>
          </a:p>
          <a:p>
            <a:pPr lvl="1"/>
            <a:r>
              <a:rPr lang="en-US" dirty="0" smtClean="0"/>
              <a:t>Knowledge</a:t>
            </a:r>
          </a:p>
          <a:p>
            <a:pPr lvl="1"/>
            <a:r>
              <a:rPr lang="en-US" dirty="0" smtClean="0"/>
              <a:t>Skills</a:t>
            </a:r>
          </a:p>
          <a:p>
            <a:pPr lvl="1"/>
            <a:r>
              <a:rPr lang="en-US" dirty="0" smtClean="0"/>
              <a:t>Talent</a:t>
            </a:r>
          </a:p>
          <a:p>
            <a:r>
              <a:rPr lang="en-US" dirty="0" smtClean="0"/>
              <a:t>Talents</a:t>
            </a:r>
          </a:p>
          <a:p>
            <a:pPr lvl="1"/>
            <a:r>
              <a:rPr lang="en-US" b="1" dirty="0" smtClean="0"/>
              <a:t>Relating talents</a:t>
            </a:r>
            <a:r>
              <a:rPr lang="en-US" dirty="0" smtClean="0"/>
              <a:t>: effectively create, develop and sustain relationships</a:t>
            </a:r>
          </a:p>
          <a:p>
            <a:pPr lvl="1"/>
            <a:r>
              <a:rPr lang="en-US" b="1" dirty="0" smtClean="0"/>
              <a:t>Impacting talents</a:t>
            </a:r>
            <a:r>
              <a:rPr lang="en-US" dirty="0" smtClean="0"/>
              <a:t>: motivate others to action, direct people to a goal and helping them reach the goal</a:t>
            </a:r>
          </a:p>
          <a:p>
            <a:pPr lvl="1"/>
            <a:r>
              <a:rPr lang="en-US" b="1" dirty="0" smtClean="0"/>
              <a:t>Striving talents</a:t>
            </a:r>
            <a:r>
              <a:rPr lang="en-US" dirty="0" smtClean="0"/>
              <a:t>: push self toward results</a:t>
            </a:r>
          </a:p>
          <a:p>
            <a:pPr lvl="1"/>
            <a:r>
              <a:rPr lang="en-US" b="1" dirty="0" smtClean="0"/>
              <a:t>Thinking talents</a:t>
            </a:r>
            <a:r>
              <a:rPr lang="en-US" dirty="0" smtClean="0"/>
              <a:t>: the way people gather, process, and make decisions with information.  </a:t>
            </a:r>
          </a:p>
          <a:p>
            <a:pPr lvl="1"/>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 ‘C’s of Engagement</a:t>
            </a:r>
            <a:endParaRPr lang="en-US" dirty="0"/>
          </a:p>
        </p:txBody>
      </p:sp>
      <p:sp>
        <p:nvSpPr>
          <p:cNvPr id="4" name="Footer Placeholder 3"/>
          <p:cNvSpPr>
            <a:spLocks noGrp="1"/>
          </p:cNvSpPr>
          <p:nvPr>
            <p:ph type="ftr" sz="quarter" idx="11"/>
          </p:nvPr>
        </p:nvSpPr>
        <p:spPr>
          <a:xfrm>
            <a:off x="304800" y="6410848"/>
            <a:ext cx="8001000" cy="447152"/>
          </a:xfrm>
        </p:spPr>
        <p:txBody>
          <a:bodyPr/>
          <a:lstStyle/>
          <a:p>
            <a:r>
              <a:rPr lang="en-US" dirty="0" smtClean="0"/>
              <a:t>What engages employees the most or, The Ten C’s of employee</a:t>
            </a:r>
          </a:p>
          <a:p>
            <a:r>
              <a:rPr lang="en-US" dirty="0" smtClean="0"/>
              <a:t>Engagement (2006)</a:t>
            </a:r>
          </a:p>
          <a:p>
            <a:endParaRPr lang="en-US" dirty="0"/>
          </a:p>
        </p:txBody>
      </p:sp>
      <p:sp>
        <p:nvSpPr>
          <p:cNvPr id="3" name="Content Placeholder 2"/>
          <p:cNvSpPr>
            <a:spLocks noGrp="1"/>
          </p:cNvSpPr>
          <p:nvPr>
            <p:ph sz="quarter" idx="1"/>
          </p:nvPr>
        </p:nvSpPr>
        <p:spPr/>
        <p:txBody>
          <a:bodyPr>
            <a:normAutofit/>
          </a:bodyPr>
          <a:lstStyle/>
          <a:p>
            <a:pPr marL="514350" indent="-514350">
              <a:buFont typeface="+mj-lt"/>
              <a:buAutoNum type="arabicPeriod" startAt="6"/>
            </a:pPr>
            <a:r>
              <a:rPr lang="en-US" b="1" dirty="0" smtClean="0"/>
              <a:t>Contribute: </a:t>
            </a:r>
            <a:r>
              <a:rPr lang="en-US" dirty="0" smtClean="0"/>
              <a:t>People want to know their input matters</a:t>
            </a:r>
          </a:p>
          <a:p>
            <a:pPr marL="514350" indent="-514350">
              <a:buFont typeface="+mj-lt"/>
              <a:buAutoNum type="arabicPeriod" startAt="6"/>
            </a:pPr>
            <a:r>
              <a:rPr lang="en-US" b="1" dirty="0" smtClean="0"/>
              <a:t>Control: </a:t>
            </a:r>
            <a:r>
              <a:rPr lang="en-US" dirty="0" smtClean="0"/>
              <a:t>Employees value control over the flow and pace of their jobs</a:t>
            </a:r>
          </a:p>
          <a:p>
            <a:pPr marL="514350" indent="-514350">
              <a:buFont typeface="+mj-lt"/>
              <a:buAutoNum type="arabicPeriod" startAt="6"/>
            </a:pPr>
            <a:r>
              <a:rPr lang="en-US" b="1" dirty="0" smtClean="0"/>
              <a:t>Collaborate: </a:t>
            </a:r>
            <a:r>
              <a:rPr lang="en-US" dirty="0" smtClean="0"/>
              <a:t>leaders are team builders; creating an environment that fosters trust and collaboration.</a:t>
            </a:r>
          </a:p>
          <a:p>
            <a:pPr marL="514350" indent="-514350">
              <a:buFont typeface="+mj-lt"/>
              <a:buAutoNum type="arabicPeriod" startAt="6"/>
            </a:pPr>
            <a:r>
              <a:rPr lang="en-US" b="1" dirty="0" smtClean="0"/>
              <a:t>Credibility: </a:t>
            </a:r>
            <a:r>
              <a:rPr lang="en-US" dirty="0" smtClean="0"/>
              <a:t>people want to be proud of their jobs </a:t>
            </a:r>
          </a:p>
          <a:p>
            <a:pPr marL="514350" indent="-514350">
              <a:buFont typeface="+mj-lt"/>
              <a:buAutoNum type="arabicPeriod" startAt="6"/>
            </a:pPr>
            <a:r>
              <a:rPr lang="en-US" dirty="0" smtClean="0"/>
              <a:t> </a:t>
            </a:r>
            <a:r>
              <a:rPr lang="en-US" b="1" dirty="0" smtClean="0"/>
              <a:t>Confidence: </a:t>
            </a:r>
            <a:r>
              <a:rPr lang="en-US" dirty="0" smtClean="0"/>
              <a:t>leaders help create confidence in a company</a:t>
            </a:r>
          </a:p>
          <a:p>
            <a:pPr>
              <a:buNone/>
            </a:pPr>
            <a:endParaRPr lang="en-US" dirty="0" smtClean="0"/>
          </a:p>
          <a:p>
            <a:pPr lvl="4"/>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rmAutofit fontScale="90000"/>
          </a:bodyPr>
          <a:lstStyle/>
          <a:p>
            <a:r>
              <a:rPr lang="en-US" dirty="0" smtClean="0"/>
              <a:t>High-Medium-Low Performers</a:t>
            </a:r>
            <a:br>
              <a:rPr lang="en-US" dirty="0" smtClean="0"/>
            </a:br>
            <a:r>
              <a:rPr lang="en-US" dirty="0" smtClean="0"/>
              <a:t>Engaged – Not Engaged – Actively Disengaged</a:t>
            </a:r>
            <a:endParaRPr lang="en-US" dirty="0"/>
          </a:p>
        </p:txBody>
      </p:sp>
      <p:sp>
        <p:nvSpPr>
          <p:cNvPr id="3" name="Footer Placeholder 2"/>
          <p:cNvSpPr>
            <a:spLocks noGrp="1"/>
          </p:cNvSpPr>
          <p:nvPr>
            <p:ph type="ftr" sz="quarter" idx="11"/>
          </p:nvPr>
        </p:nvSpPr>
        <p:spPr>
          <a:xfrm>
            <a:off x="304800" y="6410848"/>
            <a:ext cx="5867400" cy="447152"/>
          </a:xfrm>
        </p:spPr>
        <p:txBody>
          <a:bodyPr/>
          <a:lstStyle/>
          <a:p>
            <a:r>
              <a:rPr lang="en-US" dirty="0" smtClean="0"/>
              <a:t>High Medium Low Performance Conversations, August 2005 Healthcare Financial Management</a:t>
            </a:r>
            <a:endParaRPr lang="en-US" dirty="0"/>
          </a:p>
        </p:txBody>
      </p:sp>
      <p:sp>
        <p:nvSpPr>
          <p:cNvPr id="5" name="Content Placeholder 4"/>
          <p:cNvSpPr>
            <a:spLocks noGrp="1"/>
          </p:cNvSpPr>
          <p:nvPr>
            <p:ph sz="half" idx="1"/>
          </p:nvPr>
        </p:nvSpPr>
        <p:spPr>
          <a:xfrm>
            <a:off x="301752" y="1524000"/>
            <a:ext cx="3965448" cy="4724400"/>
          </a:xfrm>
        </p:spPr>
        <p:txBody>
          <a:bodyPr>
            <a:normAutofit fontScale="92500" lnSpcReduction="20000"/>
          </a:bodyPr>
          <a:lstStyle/>
          <a:p>
            <a:r>
              <a:rPr lang="en-US" b="1" dirty="0" smtClean="0">
                <a:solidFill>
                  <a:srgbClr val="FF0000"/>
                </a:solidFill>
              </a:rPr>
              <a:t>High performers </a:t>
            </a:r>
          </a:p>
          <a:p>
            <a:pPr lvl="1"/>
            <a:r>
              <a:rPr lang="en-US" sz="2400" dirty="0" smtClean="0">
                <a:solidFill>
                  <a:schemeClr val="tx1"/>
                </a:solidFill>
              </a:rPr>
              <a:t>Brings solutions</a:t>
            </a:r>
          </a:p>
          <a:p>
            <a:r>
              <a:rPr lang="en-US" b="1" dirty="0" smtClean="0">
                <a:solidFill>
                  <a:srgbClr val="FF0000"/>
                </a:solidFill>
              </a:rPr>
              <a:t>Middle Performers</a:t>
            </a:r>
          </a:p>
          <a:p>
            <a:pPr lvl="1"/>
            <a:r>
              <a:rPr lang="en-US" sz="2400" dirty="0" smtClean="0">
                <a:solidFill>
                  <a:schemeClr val="tx1"/>
                </a:solidFill>
              </a:rPr>
              <a:t>Can identify the problem but may lack the experience or self confidence to bring solutions. </a:t>
            </a:r>
          </a:p>
          <a:p>
            <a:r>
              <a:rPr lang="en-US" b="1" dirty="0" smtClean="0">
                <a:solidFill>
                  <a:srgbClr val="FF0000"/>
                </a:solidFill>
              </a:rPr>
              <a:t>Low Performers</a:t>
            </a:r>
          </a:p>
          <a:p>
            <a:pPr lvl="1"/>
            <a:r>
              <a:rPr lang="en-US" sz="2400" dirty="0" smtClean="0">
                <a:solidFill>
                  <a:schemeClr val="tx1"/>
                </a:solidFill>
              </a:rPr>
              <a:t>Tend to blame others for the problem. They act like renters instead of owners.</a:t>
            </a:r>
            <a:endParaRPr lang="en-US" dirty="0" smtClean="0"/>
          </a:p>
          <a:p>
            <a:endParaRPr lang="en-US" dirty="0" smtClean="0"/>
          </a:p>
          <a:p>
            <a:pPr lvl="1"/>
            <a:endParaRPr lang="en-US" dirty="0"/>
          </a:p>
        </p:txBody>
      </p:sp>
      <p:sp>
        <p:nvSpPr>
          <p:cNvPr id="6" name="Content Placeholder 5"/>
          <p:cNvSpPr>
            <a:spLocks noGrp="1"/>
          </p:cNvSpPr>
          <p:nvPr>
            <p:ph sz="half" idx="2"/>
          </p:nvPr>
        </p:nvSpPr>
        <p:spPr>
          <a:xfrm>
            <a:off x="4876800" y="1524000"/>
            <a:ext cx="3962400" cy="4529328"/>
          </a:xfrm>
        </p:spPr>
        <p:txBody>
          <a:bodyPr>
            <a:normAutofit fontScale="92500" lnSpcReduction="20000"/>
          </a:bodyPr>
          <a:lstStyle/>
          <a:p>
            <a:r>
              <a:rPr lang="en-US" b="1" dirty="0" smtClean="0">
                <a:solidFill>
                  <a:srgbClr val="FF0000"/>
                </a:solidFill>
              </a:rPr>
              <a:t>Engaged</a:t>
            </a:r>
            <a:r>
              <a:rPr lang="en-US" dirty="0" smtClean="0"/>
              <a:t>:  Work with passion &amp; are connected to their company.  Drive innovation &amp; move the organization forward</a:t>
            </a:r>
          </a:p>
          <a:p>
            <a:r>
              <a:rPr lang="en-US" b="1" dirty="0" smtClean="0">
                <a:solidFill>
                  <a:srgbClr val="FF0000"/>
                </a:solidFill>
              </a:rPr>
              <a:t>Not-engaged:</a:t>
            </a:r>
            <a:r>
              <a:rPr lang="en-US" dirty="0" smtClean="0"/>
              <a:t> “Checked-out” – sleepwalk through work, put in time but not energy/passion in their work</a:t>
            </a:r>
          </a:p>
          <a:p>
            <a:r>
              <a:rPr lang="en-US" b="1" dirty="0" smtClean="0">
                <a:solidFill>
                  <a:srgbClr val="FF0000"/>
                </a:solidFill>
              </a:rPr>
              <a:t>Actively Disengaged: </a:t>
            </a:r>
            <a:r>
              <a:rPr lang="en-US" dirty="0" smtClean="0"/>
              <a:t>Unhappy at work, undermine what engaged co-workers accomplish</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ormAutofit fontScale="90000"/>
          </a:bodyPr>
          <a:lstStyle/>
          <a:p>
            <a:r>
              <a:rPr lang="en-US" dirty="0" smtClean="0"/>
              <a:t>Preparing for the High-Medium-Low Conversations</a:t>
            </a:r>
            <a:endParaRPr lang="en-US" dirty="0"/>
          </a:p>
        </p:txBody>
      </p:sp>
      <p:sp>
        <p:nvSpPr>
          <p:cNvPr id="3" name="Footer Placeholder 2"/>
          <p:cNvSpPr>
            <a:spLocks noGrp="1"/>
          </p:cNvSpPr>
          <p:nvPr>
            <p:ph type="ftr" sz="quarter" idx="11"/>
          </p:nvPr>
        </p:nvSpPr>
        <p:spPr>
          <a:xfrm>
            <a:off x="381000" y="6172200"/>
            <a:ext cx="3581400" cy="457200"/>
          </a:xfrm>
        </p:spPr>
        <p:txBody>
          <a:bodyPr/>
          <a:lstStyle/>
          <a:p>
            <a:r>
              <a:rPr lang="en-US" dirty="0" smtClean="0"/>
              <a:t>High Middle Low Performer Conversations; August 2005 Healthcare Financial Management</a:t>
            </a:r>
            <a:endParaRPr lang="en-US" dirty="0"/>
          </a:p>
        </p:txBody>
      </p:sp>
      <p:sp>
        <p:nvSpPr>
          <p:cNvPr id="4" name="Content Placeholder 3"/>
          <p:cNvSpPr>
            <a:spLocks noGrp="1"/>
          </p:cNvSpPr>
          <p:nvPr>
            <p:ph sz="quarter" idx="1"/>
          </p:nvPr>
        </p:nvSpPr>
        <p:spPr/>
        <p:txBody>
          <a:bodyPr/>
          <a:lstStyle/>
          <a:p>
            <a:r>
              <a:rPr lang="en-US" dirty="0" smtClean="0"/>
              <a:t>Categorize staff in H-M-L  groups</a:t>
            </a:r>
          </a:p>
          <a:p>
            <a:r>
              <a:rPr lang="en-US" dirty="0" smtClean="0"/>
              <a:t>Five dimensions:</a:t>
            </a:r>
          </a:p>
          <a:p>
            <a:pPr marL="731520" lvl="1" indent="-457200">
              <a:buFont typeface="+mj-lt"/>
              <a:buAutoNum type="arabicPeriod"/>
            </a:pPr>
            <a:r>
              <a:rPr lang="en-US" dirty="0" smtClean="0"/>
              <a:t>Professionalism</a:t>
            </a:r>
          </a:p>
          <a:p>
            <a:pPr marL="731520" lvl="1" indent="-457200">
              <a:buFont typeface="+mj-lt"/>
              <a:buAutoNum type="arabicPeriod"/>
            </a:pPr>
            <a:r>
              <a:rPr lang="en-US" dirty="0" smtClean="0"/>
              <a:t>Teamwork</a:t>
            </a:r>
          </a:p>
          <a:p>
            <a:pPr marL="731520" lvl="1" indent="-457200">
              <a:buFont typeface="+mj-lt"/>
              <a:buAutoNum type="arabicPeriod"/>
            </a:pPr>
            <a:r>
              <a:rPr lang="en-US" dirty="0" smtClean="0"/>
              <a:t>Knowledge &amp; competence</a:t>
            </a:r>
          </a:p>
          <a:p>
            <a:pPr marL="731520" lvl="1" indent="-457200">
              <a:buFont typeface="+mj-lt"/>
              <a:buAutoNum type="arabicPeriod"/>
            </a:pPr>
            <a:r>
              <a:rPr lang="en-US" dirty="0" smtClean="0"/>
              <a:t>Communication</a:t>
            </a:r>
          </a:p>
          <a:p>
            <a:pPr marL="731520" lvl="1" indent="-457200">
              <a:buFont typeface="+mj-lt"/>
              <a:buAutoNum type="arabicPeriod"/>
            </a:pPr>
            <a:r>
              <a:rPr lang="en-US" dirty="0" smtClean="0"/>
              <a:t>Safety Awareness</a:t>
            </a:r>
          </a:p>
          <a:p>
            <a:pPr marL="731520" lvl="1" indent="-457200">
              <a:buFont typeface="+mj-lt"/>
              <a:buAutoNum type="arabicPeriod"/>
            </a:pPr>
            <a:endParaRPr lang="en-US" dirty="0" smtClean="0"/>
          </a:p>
          <a:p>
            <a:pPr marL="731520" lvl="1" indent="-457200">
              <a:buNone/>
            </a:pPr>
            <a:r>
              <a:rPr lang="en-US" dirty="0" smtClean="0"/>
              <a:t>See Staff Differentiator Tool – next slide</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www.studergroup.com, Staff Differentiator Tool</a:t>
            </a:r>
            <a:endParaRPr lang="en-US" dirty="0"/>
          </a:p>
        </p:txBody>
      </p:sp>
      <p:graphicFrame>
        <p:nvGraphicFramePr>
          <p:cNvPr id="5" name="Table 4"/>
          <p:cNvGraphicFramePr>
            <a:graphicFrameLocks noGrp="1"/>
          </p:cNvGraphicFramePr>
          <p:nvPr/>
        </p:nvGraphicFramePr>
        <p:xfrm>
          <a:off x="304801" y="457201"/>
          <a:ext cx="8534399" cy="5867399"/>
        </p:xfrm>
        <a:graphic>
          <a:graphicData uri="http://schemas.openxmlformats.org/drawingml/2006/table">
            <a:tbl>
              <a:tblPr/>
              <a:tblGrid>
                <a:gridCol w="1534511"/>
                <a:gridCol w="2312276"/>
                <a:gridCol w="2102068"/>
                <a:gridCol w="2585544"/>
              </a:tblGrid>
              <a:tr h="214334">
                <a:tc>
                  <a:txBody>
                    <a:bodyPr/>
                    <a:lstStyle/>
                    <a:p>
                      <a:pPr marL="0" marR="0">
                        <a:spcBef>
                          <a:spcPts val="0"/>
                        </a:spcBef>
                        <a:spcAft>
                          <a:spcPts val="600"/>
                        </a:spcAft>
                      </a:pPr>
                      <a:endParaRPr lang="en-US" sz="700" dirty="0">
                        <a:latin typeface="Arial"/>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300"/>
                        </a:spcBef>
                        <a:spcAft>
                          <a:spcPts val="300"/>
                        </a:spcAft>
                      </a:pPr>
                      <a:r>
                        <a:rPr lang="en-US" sz="800" b="1">
                          <a:latin typeface="Arial"/>
                          <a:ea typeface="Times New Roman"/>
                          <a:cs typeface="Times New Roman"/>
                        </a:rPr>
                        <a:t>High</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300"/>
                        </a:spcBef>
                        <a:spcAft>
                          <a:spcPts val="300"/>
                        </a:spcAft>
                      </a:pPr>
                      <a:r>
                        <a:rPr lang="en-US" sz="800" b="1">
                          <a:latin typeface="Arial"/>
                          <a:ea typeface="Times New Roman"/>
                          <a:cs typeface="Times New Roman"/>
                        </a:rPr>
                        <a:t>Middle</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300"/>
                        </a:spcBef>
                        <a:spcAft>
                          <a:spcPts val="300"/>
                        </a:spcAft>
                      </a:pPr>
                      <a:r>
                        <a:rPr lang="en-US" sz="800" b="1">
                          <a:latin typeface="Arial"/>
                          <a:ea typeface="Times New Roman"/>
                          <a:cs typeface="Times New Roman"/>
                        </a:rPr>
                        <a:t>Low</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7882">
                <a:tc>
                  <a:txBody>
                    <a:bodyPr/>
                    <a:lstStyle/>
                    <a:p>
                      <a:pPr marL="0" marR="0">
                        <a:spcBef>
                          <a:spcPts val="0"/>
                        </a:spcBef>
                        <a:spcAft>
                          <a:spcPts val="0"/>
                        </a:spcAft>
                      </a:pPr>
                      <a:r>
                        <a:rPr lang="en-US" sz="800" b="1">
                          <a:latin typeface="Arial"/>
                          <a:ea typeface="Times New Roman"/>
                          <a:cs typeface="Times New Roman"/>
                        </a:rPr>
                        <a:t>Definition</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latin typeface="Arial"/>
                          <a:ea typeface="Times New Roman"/>
                          <a:cs typeface="Times New Roman"/>
                        </a:rPr>
                        <a:t>Comes to work on time</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Good attitude</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Problem solves</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You relax when you know they are scheduled</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Good influence</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Use for peer interviews</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Five pillar ownership</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Brings solutions</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latin typeface="Arial"/>
                          <a:ea typeface="Times New Roman"/>
                          <a:cs typeface="Times New Roman"/>
                        </a:rPr>
                        <a:t>Good attendance</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Loyal most of the time</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Influenced by high and low performers</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Want to do a good job</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Could just need more experience</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Helps manager be aware of problems</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latin typeface="Arial"/>
                          <a:ea typeface="Times New Roman"/>
                          <a:cs typeface="Times New Roman"/>
                        </a:rPr>
                        <a:t>Points out problems in a negative way</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Positions leadership poorly</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Master of We/They</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Passive aggressive</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Thinks they will outlast the leader</a:t>
                      </a:r>
                      <a:endParaRPr lang="en-US" sz="700">
                        <a:latin typeface="Bookman Old Style"/>
                        <a:ea typeface="Times New Roman"/>
                        <a:cs typeface="Times New Roman"/>
                      </a:endParaRPr>
                    </a:p>
                    <a:p>
                      <a:pPr marL="0" marR="0">
                        <a:spcBef>
                          <a:spcPts val="0"/>
                        </a:spcBef>
                        <a:spcAft>
                          <a:spcPts val="0"/>
                        </a:spcAft>
                      </a:pPr>
                      <a:r>
                        <a:rPr lang="en-US" sz="700">
                          <a:latin typeface="Arial"/>
                          <a:ea typeface="Times New Roman"/>
                          <a:cs typeface="Times New Roman"/>
                        </a:rPr>
                        <a:t>Says manager is the problem</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34">
                <a:tc>
                  <a:txBody>
                    <a:bodyPr/>
                    <a:lstStyle/>
                    <a:p>
                      <a:pPr marL="0" marR="0">
                        <a:spcBef>
                          <a:spcPts val="0"/>
                        </a:spcBef>
                        <a:spcAft>
                          <a:spcPts val="0"/>
                        </a:spcAft>
                      </a:pPr>
                      <a:r>
                        <a:rPr lang="en-US" sz="800" b="1">
                          <a:latin typeface="Arial"/>
                          <a:ea typeface="Times New Roman"/>
                          <a:cs typeface="Times New Roman"/>
                        </a:rPr>
                        <a:t>Results </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latin typeface="Arial"/>
                          <a:ea typeface="Times New Roman"/>
                          <a:cs typeface="Times New Roman"/>
                        </a:rPr>
                        <a:t>Exceeds goals</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latin typeface="Arial"/>
                          <a:ea typeface="Times New Roman"/>
                          <a:cs typeface="Times New Roman"/>
                        </a:rPr>
                        <a:t>Achieves goals</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latin typeface="Arial"/>
                          <a:ea typeface="Times New Roman"/>
                          <a:cs typeface="Times New Roman"/>
                        </a:rPr>
                        <a:t>Does not achieve goals</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7712">
                <a:tc>
                  <a:txBody>
                    <a:bodyPr/>
                    <a:lstStyle/>
                    <a:p>
                      <a:pPr marL="0" marR="0">
                        <a:spcBef>
                          <a:spcPts val="0"/>
                        </a:spcBef>
                        <a:spcAft>
                          <a:spcPts val="0"/>
                        </a:spcAft>
                      </a:pPr>
                      <a:r>
                        <a:rPr lang="en-US" sz="800" b="1">
                          <a:latin typeface="Arial"/>
                          <a:ea typeface="Times New Roman"/>
                          <a:cs typeface="Times New Roman"/>
                        </a:rPr>
                        <a:t>Professionalism</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dirty="0">
                          <a:latin typeface="Arial"/>
                          <a:ea typeface="Times New Roman"/>
                          <a:cs typeface="Times New Roman"/>
                        </a:rPr>
                        <a:t>Adheres to unit policies concerning breaks, personal phone calls, leaving the work area, and other absences from work.</a:t>
                      </a:r>
                      <a:endParaRPr lang="en-US" sz="700" dirty="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a:latin typeface="Arial"/>
                          <a:ea typeface="Times New Roman"/>
                          <a:cs typeface="Times New Roman"/>
                        </a:rPr>
                        <a:t>Usually adheres to unit policies concerning breaks, personal phone calls, leaving the work area, and other absences from work.</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a:latin typeface="Arial"/>
                          <a:ea typeface="Times New Roman"/>
                          <a:cs typeface="Times New Roman"/>
                        </a:rPr>
                        <a:t>Does not communicate effectively about absences from work areas.  Handles personal phone calls in a manner that interferes with work.  Breaks last longer than allowed.  </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0170">
                <a:tc>
                  <a:txBody>
                    <a:bodyPr/>
                    <a:lstStyle/>
                    <a:p>
                      <a:pPr marL="0" marR="0">
                        <a:spcBef>
                          <a:spcPts val="0"/>
                        </a:spcBef>
                        <a:spcAft>
                          <a:spcPts val="0"/>
                        </a:spcAft>
                      </a:pPr>
                      <a:r>
                        <a:rPr lang="en-US" sz="800" b="1">
                          <a:latin typeface="Arial"/>
                          <a:ea typeface="Times New Roman"/>
                          <a:cs typeface="Times New Roman"/>
                        </a:rPr>
                        <a:t>Teamwork</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latin typeface="Arial"/>
                          <a:ea typeface="Times New Roman"/>
                          <a:cs typeface="Times New Roman"/>
                        </a:rPr>
                        <a:t>Demonstrates high commitment to making things better for the work unit and organization as a whole.  </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latin typeface="Arial"/>
                          <a:ea typeface="Times New Roman"/>
                          <a:cs typeface="Times New Roman"/>
                        </a:rPr>
                        <a:t>Committed to improving performance of the work unit and organization.  May require coaching to fully execute</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latin typeface="Arial"/>
                          <a:ea typeface="Times New Roman"/>
                          <a:cs typeface="Times New Roman"/>
                        </a:rPr>
                        <a:t>Demonstrates little commitment to the work unit and the organization.</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0170">
                <a:tc>
                  <a:txBody>
                    <a:bodyPr/>
                    <a:lstStyle/>
                    <a:p>
                      <a:pPr marL="0" marR="0">
                        <a:spcBef>
                          <a:spcPts val="0"/>
                        </a:spcBef>
                        <a:spcAft>
                          <a:spcPts val="0"/>
                        </a:spcAft>
                      </a:pPr>
                      <a:r>
                        <a:rPr lang="en-US" sz="800" b="1">
                          <a:latin typeface="Arial"/>
                          <a:ea typeface="Times New Roman"/>
                          <a:cs typeface="Times New Roman"/>
                        </a:rPr>
                        <a:t>Knowledge &amp;</a:t>
                      </a:r>
                      <a:endParaRPr lang="en-US" sz="700">
                        <a:latin typeface="Bookman Old Style"/>
                        <a:ea typeface="Times New Roman"/>
                        <a:cs typeface="Times New Roman"/>
                      </a:endParaRPr>
                    </a:p>
                    <a:p>
                      <a:pPr marL="0" marR="0">
                        <a:spcBef>
                          <a:spcPts val="0"/>
                        </a:spcBef>
                        <a:spcAft>
                          <a:spcPts val="0"/>
                        </a:spcAft>
                      </a:pPr>
                      <a:r>
                        <a:rPr lang="en-US" sz="800" b="1">
                          <a:latin typeface="Arial"/>
                          <a:ea typeface="Times New Roman"/>
                          <a:cs typeface="Times New Roman"/>
                        </a:rPr>
                        <a:t>Competence</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a:latin typeface="Arial"/>
                          <a:ea typeface="Times New Roman"/>
                          <a:cs typeface="Times New Roman"/>
                        </a:rPr>
                        <a:t>Eager to change for the good of the organization.  Strives for continuous professional development.</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a:latin typeface="Arial"/>
                          <a:ea typeface="Times New Roman"/>
                          <a:cs typeface="Times New Roman"/>
                        </a:rPr>
                        <a:t>Invested in own professional development.  May require some coaching to fully execute.</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a:latin typeface="Arial"/>
                          <a:ea typeface="Times New Roman"/>
                          <a:cs typeface="Times New Roman"/>
                        </a:rPr>
                        <a:t>Shows little interest in improving own performance or the performance of the organization.  Develops professional skills only when asked.</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0170">
                <a:tc>
                  <a:txBody>
                    <a:bodyPr/>
                    <a:lstStyle/>
                    <a:p>
                      <a:pPr marL="0" marR="0">
                        <a:spcBef>
                          <a:spcPts val="0"/>
                        </a:spcBef>
                        <a:spcAft>
                          <a:spcPts val="0"/>
                        </a:spcAft>
                      </a:pPr>
                      <a:r>
                        <a:rPr lang="en-US" sz="800" b="1">
                          <a:latin typeface="Arial"/>
                          <a:ea typeface="Times New Roman"/>
                          <a:cs typeface="Times New Roman"/>
                        </a:rPr>
                        <a:t>Communication</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a:latin typeface="Arial"/>
                          <a:ea typeface="Times New Roman"/>
                          <a:cs typeface="Times New Roman"/>
                        </a:rPr>
                        <a:t>Comes to work with a positive attitude.</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a:latin typeface="Arial"/>
                          <a:ea typeface="Times New Roman"/>
                          <a:cs typeface="Times New Roman"/>
                        </a:rPr>
                        <a:t>Usually comes to work with a positive attitude.  Occasionally gets caught up in the negative attitude of others.</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a:latin typeface="Arial"/>
                          <a:ea typeface="Times New Roman"/>
                          <a:cs typeface="Times New Roman"/>
                        </a:rPr>
                        <a:t>Comes to work with a negative attitude.  Has a negative influence on the work environment.</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2627">
                <a:tc>
                  <a:txBody>
                    <a:bodyPr/>
                    <a:lstStyle/>
                    <a:p>
                      <a:pPr marL="0" marR="0">
                        <a:spcBef>
                          <a:spcPts val="0"/>
                        </a:spcBef>
                        <a:spcAft>
                          <a:spcPts val="0"/>
                        </a:spcAft>
                      </a:pPr>
                      <a:r>
                        <a:rPr lang="en-US" sz="800" b="1">
                          <a:latin typeface="Arial"/>
                          <a:ea typeface="Times New Roman"/>
                          <a:cs typeface="Times New Roman"/>
                        </a:rPr>
                        <a:t>Safety Awareness</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a:latin typeface="Arial"/>
                          <a:ea typeface="Times New Roman"/>
                          <a:cs typeface="Times New Roman"/>
                        </a:rPr>
                        <a:t>Demonstrates the behaviors of safety awareness in all aspects of work.</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a:latin typeface="Arial"/>
                          <a:ea typeface="Times New Roman"/>
                          <a:cs typeface="Times New Roman"/>
                        </a:rPr>
                        <a:t>Demonstrates the behaviors of safety awareness in all aspects of work.</a:t>
                      </a:r>
                      <a:endParaRPr lang="en-US" sz="70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600"/>
                        </a:spcAft>
                      </a:pPr>
                      <a:r>
                        <a:rPr lang="en-US" sz="700" dirty="0">
                          <a:latin typeface="Arial"/>
                          <a:ea typeface="Times New Roman"/>
                          <a:cs typeface="Times New Roman"/>
                        </a:rPr>
                        <a:t>Performs work with little regard to the behaviors of safety awareness.</a:t>
                      </a:r>
                      <a:endParaRPr lang="en-US" sz="700" dirty="0">
                        <a:latin typeface="Bookman Old Style"/>
                        <a:ea typeface="Times New Roman"/>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smtClean="0"/>
              <a:t>The Engaged Employee</a:t>
            </a:r>
            <a:br>
              <a:rPr lang="en-US" dirty="0" smtClean="0"/>
            </a:br>
            <a:r>
              <a:rPr lang="en-US" dirty="0" smtClean="0"/>
              <a:t>High Performer</a:t>
            </a:r>
            <a:endParaRPr lang="en-US" dirty="0"/>
          </a:p>
        </p:txBody>
      </p:sp>
      <p:sp>
        <p:nvSpPr>
          <p:cNvPr id="4" name="Footer Placeholder 3"/>
          <p:cNvSpPr>
            <a:spLocks noGrp="1"/>
          </p:cNvSpPr>
          <p:nvPr>
            <p:ph type="ftr" sz="quarter" idx="11"/>
          </p:nvPr>
        </p:nvSpPr>
        <p:spPr/>
        <p:txBody>
          <a:bodyPr/>
          <a:lstStyle/>
          <a:p>
            <a:r>
              <a:rPr lang="en-US" dirty="0" smtClean="0"/>
              <a:t>"Follow This Path: Coffman &amp; Gonzalez-Molina</a:t>
            </a:r>
            <a:endParaRPr lang="en-US" dirty="0"/>
          </a:p>
        </p:txBody>
      </p:sp>
      <p:sp>
        <p:nvSpPr>
          <p:cNvPr id="3" name="Content Placeholder 2"/>
          <p:cNvSpPr>
            <a:spLocks noGrp="1"/>
          </p:cNvSpPr>
          <p:nvPr>
            <p:ph sz="quarter" idx="1"/>
          </p:nvPr>
        </p:nvSpPr>
        <p:spPr>
          <a:xfrm>
            <a:off x="228600" y="1828800"/>
            <a:ext cx="8503920" cy="4572000"/>
          </a:xfrm>
        </p:spPr>
        <p:txBody>
          <a:bodyPr>
            <a:normAutofit fontScale="85000" lnSpcReduction="20000"/>
          </a:bodyPr>
          <a:lstStyle/>
          <a:p>
            <a:r>
              <a:rPr lang="en-US" dirty="0" smtClean="0"/>
              <a:t>Use their talents everyday</a:t>
            </a:r>
          </a:p>
          <a:p>
            <a:r>
              <a:rPr lang="en-US" dirty="0" smtClean="0"/>
              <a:t>Consistent levels of high performance</a:t>
            </a:r>
          </a:p>
          <a:p>
            <a:r>
              <a:rPr lang="en-US" dirty="0" smtClean="0"/>
              <a:t>Natural innovation and drive for efficiency</a:t>
            </a:r>
          </a:p>
          <a:p>
            <a:r>
              <a:rPr lang="en-US" dirty="0" smtClean="0"/>
              <a:t>Intentional building of supportive relationships</a:t>
            </a:r>
          </a:p>
          <a:p>
            <a:r>
              <a:rPr lang="en-US" dirty="0" smtClean="0"/>
              <a:t>Clear about the desired outcomes of their role</a:t>
            </a:r>
          </a:p>
          <a:p>
            <a:r>
              <a:rPr lang="en-US" dirty="0" smtClean="0"/>
              <a:t>Emotionally committed to what they do</a:t>
            </a:r>
          </a:p>
          <a:p>
            <a:r>
              <a:rPr lang="en-US" dirty="0" smtClean="0"/>
              <a:t>Challenge purpose to achieve goals</a:t>
            </a:r>
          </a:p>
          <a:p>
            <a:r>
              <a:rPr lang="en-US" dirty="0" smtClean="0"/>
              <a:t>High energy and enthusiasm</a:t>
            </a:r>
          </a:p>
          <a:p>
            <a:r>
              <a:rPr lang="en-US" dirty="0" smtClean="0"/>
              <a:t>Never run out of things to do – creates positive things to work on</a:t>
            </a:r>
          </a:p>
          <a:p>
            <a:r>
              <a:rPr lang="en-US" dirty="0" smtClean="0"/>
              <a:t>Broaden what they do and build on it</a:t>
            </a:r>
          </a:p>
          <a:p>
            <a:r>
              <a:rPr lang="en-US" dirty="0" smtClean="0"/>
              <a:t>Commitment to company, work group, and role</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Engaged Employee: What to do?</a:t>
            </a:r>
            <a:endParaRPr lang="en-US" dirty="0"/>
          </a:p>
        </p:txBody>
      </p:sp>
      <p:sp>
        <p:nvSpPr>
          <p:cNvPr id="4" name="Footer Placeholder 3"/>
          <p:cNvSpPr>
            <a:spLocks noGrp="1"/>
          </p:cNvSpPr>
          <p:nvPr>
            <p:ph type="ftr" sz="quarter" idx="11"/>
          </p:nvPr>
        </p:nvSpPr>
        <p:spPr/>
        <p:txBody>
          <a:bodyPr/>
          <a:lstStyle/>
          <a:p>
            <a:r>
              <a:rPr lang="en-US" dirty="0" smtClean="0"/>
              <a:t>"Follow This Path: Coffman &amp; Gonzalez-Molina</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Make them aware of their individual strengths</a:t>
            </a:r>
          </a:p>
          <a:p>
            <a:r>
              <a:rPr lang="en-US" dirty="0" smtClean="0"/>
              <a:t>“Clear the path” so the person can do what they do best without unnecessary distractions</a:t>
            </a:r>
          </a:p>
          <a:p>
            <a:r>
              <a:rPr lang="en-US" dirty="0" smtClean="0"/>
              <a:t>Form a relationship the employee wants to stretch for</a:t>
            </a:r>
          </a:p>
          <a:p>
            <a:pPr lvl="1"/>
            <a:r>
              <a:rPr lang="en-US" dirty="0" smtClean="0"/>
              <a:t>Build trust by showing your commitment to her/his success</a:t>
            </a:r>
          </a:p>
          <a:p>
            <a:r>
              <a:rPr lang="en-US" dirty="0" smtClean="0"/>
              <a:t>Challenge them within their areas of strength</a:t>
            </a:r>
          </a:p>
          <a:p>
            <a:r>
              <a:rPr lang="en-US" dirty="0" smtClean="0"/>
              <a:t>Focus on particular skills and knowledge in order to build talent into strength</a:t>
            </a:r>
          </a:p>
          <a:p>
            <a:r>
              <a:rPr lang="en-US" dirty="0" smtClean="0"/>
              <a:t>Give ownership and creation of his/her outcomes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Not-Engaged Employee</a:t>
            </a:r>
            <a:br>
              <a:rPr lang="en-US" dirty="0" smtClean="0"/>
            </a:br>
            <a:r>
              <a:rPr lang="en-US" dirty="0" smtClean="0"/>
              <a:t>Medium Performer</a:t>
            </a:r>
            <a:endParaRPr lang="en-US" dirty="0"/>
          </a:p>
        </p:txBody>
      </p:sp>
      <p:sp>
        <p:nvSpPr>
          <p:cNvPr id="4" name="Footer Placeholder 3"/>
          <p:cNvSpPr>
            <a:spLocks noGrp="1"/>
          </p:cNvSpPr>
          <p:nvPr>
            <p:ph type="ftr" sz="quarter" idx="11"/>
          </p:nvPr>
        </p:nvSpPr>
        <p:spPr/>
        <p:txBody>
          <a:bodyPr/>
          <a:lstStyle/>
          <a:p>
            <a:r>
              <a:rPr lang="en-US" dirty="0" smtClean="0"/>
              <a:t>"Follow This Path: Coffman &amp; Gonzalez-Molina</a:t>
            </a:r>
            <a:endParaRPr lang="en-US" dirty="0"/>
          </a:p>
        </p:txBody>
      </p:sp>
      <p:sp>
        <p:nvSpPr>
          <p:cNvPr id="3" name="Content Placeholder 2"/>
          <p:cNvSpPr>
            <a:spLocks noGrp="1"/>
          </p:cNvSpPr>
          <p:nvPr>
            <p:ph sz="quarter" idx="1"/>
          </p:nvPr>
        </p:nvSpPr>
        <p:spPr/>
        <p:txBody>
          <a:bodyPr/>
          <a:lstStyle/>
          <a:p>
            <a:r>
              <a:rPr lang="en-US" dirty="0" smtClean="0"/>
              <a:t>Meets the basics</a:t>
            </a:r>
          </a:p>
          <a:p>
            <a:r>
              <a:rPr lang="en-US" dirty="0" smtClean="0"/>
              <a:t>Confusion, or inability to act with confidence</a:t>
            </a:r>
          </a:p>
          <a:p>
            <a:r>
              <a:rPr lang="en-US" dirty="0" smtClean="0"/>
              <a:t>Low-risk responses and commitment</a:t>
            </a:r>
          </a:p>
          <a:p>
            <a:r>
              <a:rPr lang="en-US" dirty="0" smtClean="0"/>
              <a:t>No real sense of achievement</a:t>
            </a:r>
          </a:p>
          <a:p>
            <a:r>
              <a:rPr lang="en-US" dirty="0" smtClean="0"/>
              <a:t>Possible commitment to organization, but not always to role or work group</a:t>
            </a:r>
          </a:p>
          <a:p>
            <a:r>
              <a:rPr lang="en-US" dirty="0" smtClean="0"/>
              <a:t>Will speak frankly about negative views</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Medium Performer/Not-Engaged Employee: What to do?</a:t>
            </a:r>
            <a:endParaRPr lang="en-US" dirty="0"/>
          </a:p>
        </p:txBody>
      </p:sp>
      <p:sp>
        <p:nvSpPr>
          <p:cNvPr id="4" name="Footer Placeholder 3"/>
          <p:cNvSpPr>
            <a:spLocks noGrp="1"/>
          </p:cNvSpPr>
          <p:nvPr>
            <p:ph type="ftr" sz="quarter" idx="11"/>
          </p:nvPr>
        </p:nvSpPr>
        <p:spPr/>
        <p:txBody>
          <a:bodyPr/>
          <a:lstStyle/>
          <a:p>
            <a:r>
              <a:rPr lang="en-US" dirty="0" smtClean="0"/>
              <a:t>"Follow This Path: Coffman &amp; Gonzalez-Molina</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Review the demands of each role</a:t>
            </a:r>
          </a:p>
          <a:p>
            <a:pPr lvl="1"/>
            <a:r>
              <a:rPr lang="en-US" dirty="0" smtClean="0"/>
              <a:t>Use a support-coach approach</a:t>
            </a:r>
          </a:p>
          <a:p>
            <a:r>
              <a:rPr lang="en-US" dirty="0" smtClean="0"/>
              <a:t>Clarify the desired outcomes of these roles</a:t>
            </a:r>
          </a:p>
          <a:p>
            <a:pPr lvl="1"/>
            <a:r>
              <a:rPr lang="en-US" dirty="0" smtClean="0"/>
              <a:t>Positive tone of discussion</a:t>
            </a:r>
          </a:p>
          <a:p>
            <a:r>
              <a:rPr lang="en-US" dirty="0" smtClean="0"/>
              <a:t>Tweak the fit to the role if necessary – (provide support, move to a new role)</a:t>
            </a:r>
          </a:p>
          <a:p>
            <a:pPr lvl="1"/>
            <a:r>
              <a:rPr lang="en-US" dirty="0" smtClean="0"/>
              <a:t>Reassure that you value their contributions</a:t>
            </a:r>
          </a:p>
          <a:p>
            <a:r>
              <a:rPr lang="en-US" dirty="0" smtClean="0"/>
              <a:t>Use direct dialogue to get the feedback you need to address specific area(s) for improvement</a:t>
            </a:r>
          </a:p>
          <a:p>
            <a:r>
              <a:rPr lang="en-US" dirty="0" smtClean="0"/>
              <a:t>Measure progress toward outcomes – rate the performance, not the person</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Actively Disengaged</a:t>
            </a:r>
            <a:br>
              <a:rPr lang="en-US" dirty="0" smtClean="0"/>
            </a:br>
            <a:r>
              <a:rPr lang="en-US" dirty="0" smtClean="0"/>
              <a:t>Low Performer</a:t>
            </a:r>
            <a:endParaRPr lang="en-US" dirty="0"/>
          </a:p>
        </p:txBody>
      </p:sp>
      <p:sp>
        <p:nvSpPr>
          <p:cNvPr id="4" name="Footer Placeholder 3"/>
          <p:cNvSpPr>
            <a:spLocks noGrp="1"/>
          </p:cNvSpPr>
          <p:nvPr>
            <p:ph type="ftr" sz="quarter" idx="11"/>
          </p:nvPr>
        </p:nvSpPr>
        <p:spPr/>
        <p:txBody>
          <a:bodyPr/>
          <a:lstStyle/>
          <a:p>
            <a:r>
              <a:rPr lang="en-US" dirty="0" smtClean="0"/>
              <a:t>"Follow This Path: Coffman &amp; Gonzalez-Molina</a:t>
            </a:r>
            <a:endParaRPr lang="en-US" dirty="0"/>
          </a:p>
        </p:txBody>
      </p:sp>
      <p:sp>
        <p:nvSpPr>
          <p:cNvPr id="3" name="Content Placeholder 2"/>
          <p:cNvSpPr>
            <a:spLocks noGrp="1"/>
          </p:cNvSpPr>
          <p:nvPr>
            <p:ph sz="quarter" idx="1"/>
          </p:nvPr>
        </p:nvSpPr>
        <p:spPr/>
        <p:txBody>
          <a:bodyPr>
            <a:normAutofit/>
          </a:bodyPr>
          <a:lstStyle/>
          <a:p>
            <a:r>
              <a:rPr lang="en-US" dirty="0" smtClean="0"/>
              <a:t>Normal reaction starts with resistance</a:t>
            </a:r>
          </a:p>
          <a:p>
            <a:r>
              <a:rPr lang="en-US" dirty="0" smtClean="0"/>
              <a:t>Low trust</a:t>
            </a:r>
          </a:p>
          <a:p>
            <a:r>
              <a:rPr lang="en-US" dirty="0" smtClean="0"/>
              <a:t>I’m ok, everyone else is not</a:t>
            </a:r>
          </a:p>
          <a:p>
            <a:r>
              <a:rPr lang="en-US" dirty="0" smtClean="0"/>
              <a:t>Inability to move from the problem to the solution</a:t>
            </a:r>
          </a:p>
          <a:p>
            <a:r>
              <a:rPr lang="en-US" dirty="0" smtClean="0"/>
              <a:t>Low commitment to company, work group, and role</a:t>
            </a:r>
          </a:p>
          <a:p>
            <a:r>
              <a:rPr lang="en-US" dirty="0" smtClean="0"/>
              <a:t>Isolation</a:t>
            </a:r>
          </a:p>
          <a:p>
            <a:r>
              <a:rPr lang="en-US" dirty="0" smtClean="0"/>
              <a:t>Won’t speak frankly about negative views, but will act out frustration, either overtly or covertly</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Actively Disengaged: What to do?</a:t>
            </a:r>
            <a:endParaRPr lang="en-US" dirty="0"/>
          </a:p>
        </p:txBody>
      </p:sp>
      <p:sp>
        <p:nvSpPr>
          <p:cNvPr id="4" name="Footer Placeholder 3"/>
          <p:cNvSpPr>
            <a:spLocks noGrp="1"/>
          </p:cNvSpPr>
          <p:nvPr>
            <p:ph type="ftr" sz="quarter" idx="11"/>
          </p:nvPr>
        </p:nvSpPr>
        <p:spPr/>
        <p:txBody>
          <a:bodyPr/>
          <a:lstStyle/>
          <a:p>
            <a:r>
              <a:rPr lang="en-US" dirty="0" smtClean="0"/>
              <a:t>"Follow This Path: Coffman &amp; Gonzalez-Molina</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Address the problem as soon as possible</a:t>
            </a:r>
          </a:p>
          <a:p>
            <a:pPr lvl="1"/>
            <a:r>
              <a:rPr lang="en-US" dirty="0" smtClean="0"/>
              <a:t>DESK Approach</a:t>
            </a:r>
          </a:p>
          <a:p>
            <a:r>
              <a:rPr lang="en-US" dirty="0" smtClean="0"/>
              <a:t>Talk with the person, rather than others, about how to address the problem</a:t>
            </a:r>
          </a:p>
          <a:p>
            <a:r>
              <a:rPr lang="en-US" dirty="0" smtClean="0"/>
              <a:t>Use direct language to present the real problems</a:t>
            </a:r>
          </a:p>
          <a:p>
            <a:r>
              <a:rPr lang="en-US" dirty="0" smtClean="0"/>
              <a:t>Explain they must move out of the problem and into solution</a:t>
            </a:r>
          </a:p>
          <a:p>
            <a:r>
              <a:rPr lang="en-US" dirty="0" smtClean="0"/>
              <a:t>Review the talent fit for the role – act swiftly to find the right fit/role</a:t>
            </a:r>
          </a:p>
          <a:p>
            <a:r>
              <a:rPr lang="en-US" dirty="0" smtClean="0"/>
              <a:t>Talk more about the outcomes than the steps needed to get there.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Management </a:t>
            </a:r>
            <a:endParaRPr lang="en-US" dirty="0"/>
          </a:p>
        </p:txBody>
      </p:sp>
      <p:sp>
        <p:nvSpPr>
          <p:cNvPr id="4" name="Footer Placeholder 3"/>
          <p:cNvSpPr>
            <a:spLocks noGrp="1"/>
          </p:cNvSpPr>
          <p:nvPr>
            <p:ph type="ftr" sz="quarter" idx="11"/>
          </p:nvPr>
        </p:nvSpPr>
        <p:spPr/>
        <p:txBody>
          <a:bodyPr/>
          <a:lstStyle/>
          <a:p>
            <a:endParaRPr lang="en-US" dirty="0"/>
          </a:p>
        </p:txBody>
      </p:sp>
      <p:sp>
        <p:nvSpPr>
          <p:cNvPr id="3" name="Content Placeholder 2"/>
          <p:cNvSpPr>
            <a:spLocks noGrp="1"/>
          </p:cNvSpPr>
          <p:nvPr>
            <p:ph sz="quarter" idx="1"/>
          </p:nvPr>
        </p:nvSpPr>
        <p:spPr/>
        <p:txBody>
          <a:bodyPr>
            <a:normAutofit/>
          </a:bodyPr>
          <a:lstStyle/>
          <a:p>
            <a:r>
              <a:rPr lang="en-US" dirty="0" smtClean="0"/>
              <a:t>Performance management </a:t>
            </a:r>
          </a:p>
          <a:p>
            <a:pPr lvl="1"/>
            <a:r>
              <a:rPr lang="en-US" dirty="0" smtClean="0"/>
              <a:t>Monitors, Measures, Reports, Improves ,Rewards</a:t>
            </a:r>
          </a:p>
          <a:p>
            <a:r>
              <a:rPr lang="en-US" dirty="0" smtClean="0"/>
              <a:t>Why Do Performance Evaluations?</a:t>
            </a:r>
          </a:p>
          <a:p>
            <a:pPr lvl="1"/>
            <a:r>
              <a:rPr lang="en-US" dirty="0" smtClean="0"/>
              <a:t>Regular discussion of performance</a:t>
            </a:r>
          </a:p>
          <a:p>
            <a:pPr lvl="1"/>
            <a:r>
              <a:rPr lang="en-US" dirty="0" smtClean="0"/>
              <a:t>Opportunity to identify strengths &amp; weaknesses</a:t>
            </a:r>
          </a:p>
          <a:p>
            <a:pPr lvl="1"/>
            <a:r>
              <a:rPr lang="en-US" dirty="0" smtClean="0"/>
              <a:t>Recommend strategies to improve performance</a:t>
            </a:r>
          </a:p>
          <a:p>
            <a:pPr lvl="1"/>
            <a:r>
              <a:rPr lang="en-US" dirty="0" smtClean="0"/>
              <a:t>Basis for personnel decisions such as compensation, promotion &amp; termination</a:t>
            </a:r>
          </a:p>
          <a:p>
            <a:pPr lvl="1"/>
            <a:r>
              <a:rPr lang="en-US" dirty="0" smtClean="0"/>
              <a:t>Comply with regulatory requirements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Results That Last Leadership</a:t>
            </a:r>
          </a:p>
        </p:txBody>
      </p:sp>
      <p:sp>
        <p:nvSpPr>
          <p:cNvPr id="7171" name="Rectangle 3"/>
          <p:cNvSpPr>
            <a:spLocks noGrp="1" noChangeArrowheads="1"/>
          </p:cNvSpPr>
          <p:nvPr>
            <p:ph type="body" idx="1"/>
          </p:nvPr>
        </p:nvSpPr>
        <p:spPr/>
        <p:txBody>
          <a:bodyPr/>
          <a:lstStyle/>
          <a:p>
            <a:pPr eaLnBrk="1" hangingPunct="1">
              <a:lnSpc>
                <a:spcPct val="80000"/>
              </a:lnSpc>
              <a:buFontTx/>
              <a:buNone/>
            </a:pPr>
            <a:r>
              <a:rPr lang="en-US" sz="2400" smtClean="0"/>
              <a:t>How do low performer cause damage?</a:t>
            </a:r>
          </a:p>
          <a:p>
            <a:pPr eaLnBrk="1" hangingPunct="1">
              <a:lnSpc>
                <a:spcPct val="80000"/>
              </a:lnSpc>
            </a:pPr>
            <a:r>
              <a:rPr lang="en-US" sz="2400" smtClean="0"/>
              <a:t>In a company where low performance is allowed to exist, customers get neglected.</a:t>
            </a:r>
          </a:p>
          <a:p>
            <a:pPr eaLnBrk="1" hangingPunct="1">
              <a:lnSpc>
                <a:spcPct val="80000"/>
              </a:lnSpc>
            </a:pPr>
            <a:r>
              <a:rPr lang="en-US" sz="2400" smtClean="0"/>
              <a:t>As they grow, change and move toward peak performance, all organizations hit a psychological wall.  High and middle performers come to perceive the performance gap between themselves and the low performers as unfair, thus they begin to pace themselves and results tail off.  The organization may even slip back to lower performance levels than before.  Slow spiral to mediocrity.</a:t>
            </a:r>
          </a:p>
          <a:p>
            <a:pPr eaLnBrk="1" hangingPunct="1">
              <a:lnSpc>
                <a:spcPct val="80000"/>
              </a:lnSpc>
            </a:pPr>
            <a:r>
              <a:rPr lang="en-US" sz="2400" smtClean="0"/>
              <a:t>Top performers leave.  High performers simply won’t stay in an environment where low performers are tolerated.</a:t>
            </a:r>
          </a:p>
          <a:p>
            <a:pPr eaLnBrk="1" hangingPunct="1">
              <a:lnSpc>
                <a:spcPct val="80000"/>
              </a:lnSpc>
            </a:pPr>
            <a:endParaRPr lang="en-US" sz="240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Results That Last Leadership</a:t>
            </a:r>
          </a:p>
        </p:txBody>
      </p:sp>
      <p:sp>
        <p:nvSpPr>
          <p:cNvPr id="11267" name="Rectangle 3"/>
          <p:cNvSpPr>
            <a:spLocks noGrp="1" noChangeArrowheads="1"/>
          </p:cNvSpPr>
          <p:nvPr>
            <p:ph type="body" idx="1"/>
          </p:nvPr>
        </p:nvSpPr>
        <p:spPr/>
        <p:txBody>
          <a:bodyPr/>
          <a:lstStyle/>
          <a:p>
            <a:pPr eaLnBrk="1" hangingPunct="1">
              <a:buFontTx/>
              <a:buNone/>
            </a:pPr>
            <a:r>
              <a:rPr lang="en-US" smtClean="0"/>
              <a:t>Example:</a:t>
            </a:r>
          </a:p>
          <a:p>
            <a:pPr eaLnBrk="1" hangingPunct="1">
              <a:buFontTx/>
              <a:buNone/>
            </a:pPr>
            <a:r>
              <a:rPr lang="en-US" smtClean="0"/>
              <a:t>High performer creates solutions when problems arise</a:t>
            </a:r>
          </a:p>
          <a:p>
            <a:pPr eaLnBrk="1" hangingPunct="1">
              <a:buFontTx/>
              <a:buNone/>
            </a:pPr>
            <a:r>
              <a:rPr lang="en-US" smtClean="0"/>
              <a:t>Middle performers can identify a problem, but lack the experience or self-confidence to bring solutions to the table</a:t>
            </a:r>
          </a:p>
          <a:p>
            <a:pPr eaLnBrk="1" hangingPunct="1">
              <a:buFontTx/>
              <a:buNone/>
            </a:pPr>
            <a:r>
              <a:rPr lang="en-US" smtClean="0"/>
              <a:t>Low performers blame other for problems, demonstrating a real lack of ownership</a:t>
            </a:r>
          </a:p>
          <a:p>
            <a:pPr eaLnBrk="1" hangingPunct="1">
              <a:buFontTx/>
              <a:buNone/>
            </a:pPr>
            <a:endParaRPr lang="en-US"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dirty="0" smtClean="0"/>
              <a:t>High – Medium – Low Performers</a:t>
            </a:r>
            <a:endParaRPr lang="en-US" dirty="0"/>
          </a:p>
        </p:txBody>
      </p:sp>
      <p:sp>
        <p:nvSpPr>
          <p:cNvPr id="4" name="Footer Placeholder 3"/>
          <p:cNvSpPr>
            <a:spLocks noGrp="1"/>
          </p:cNvSpPr>
          <p:nvPr>
            <p:ph type="ftr" sz="quarter" idx="11"/>
          </p:nvPr>
        </p:nvSpPr>
        <p:spPr/>
        <p:txBody>
          <a:bodyPr/>
          <a:lstStyle/>
          <a:p>
            <a:r>
              <a:rPr lang="en-US" dirty="0" smtClean="0"/>
              <a:t>Quint Studer: Hardwiring Excellence</a:t>
            </a:r>
            <a:endParaRPr lang="en-US" dirty="0"/>
          </a:p>
        </p:txBody>
      </p:sp>
      <p:graphicFrame>
        <p:nvGraphicFramePr>
          <p:cNvPr id="5" name="Content Placeholder 4"/>
          <p:cNvGraphicFramePr>
            <a:graphicFrameLocks noGrp="1"/>
          </p:cNvGraphicFramePr>
          <p:nvPr>
            <p:ph sz="quarter" idx="1"/>
          </p:nvPr>
        </p:nvGraphicFramePr>
        <p:xfrm>
          <a:off x="381000" y="1143000"/>
          <a:ext cx="8229600" cy="4906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Giving Feedback: Use the DESK Approach</a:t>
            </a:r>
            <a:endParaRPr lang="en-US" dirty="0"/>
          </a:p>
        </p:txBody>
      </p:sp>
      <p:sp>
        <p:nvSpPr>
          <p:cNvPr id="3" name="Footer Placeholder 2"/>
          <p:cNvSpPr>
            <a:spLocks noGrp="1"/>
          </p:cNvSpPr>
          <p:nvPr>
            <p:ph type="ftr" sz="quarter" idx="11"/>
          </p:nvPr>
        </p:nvSpPr>
        <p:spPr/>
        <p:txBody>
          <a:bodyPr/>
          <a:lstStyle/>
          <a:p>
            <a:r>
              <a:rPr lang="en-US" smtClean="0"/>
              <a:t>"Follow This Path: Coffman &amp; Gonzalez-Molina</a:t>
            </a:r>
            <a:endParaRPr lang="en-US" dirty="0"/>
          </a:p>
        </p:txBody>
      </p:sp>
      <p:sp>
        <p:nvSpPr>
          <p:cNvPr id="4" name="Content Placeholder 3"/>
          <p:cNvSpPr>
            <a:spLocks noGrp="1"/>
          </p:cNvSpPr>
          <p:nvPr>
            <p:ph sz="quarter" idx="1"/>
          </p:nvPr>
        </p:nvSpPr>
        <p:spPr/>
        <p:txBody>
          <a:bodyPr/>
          <a:lstStyle/>
          <a:p>
            <a:r>
              <a:rPr lang="en-US" b="1" dirty="0" smtClean="0"/>
              <a:t>D</a:t>
            </a:r>
            <a:r>
              <a:rPr lang="en-US" dirty="0" smtClean="0"/>
              <a:t>escribe the behavior you see</a:t>
            </a:r>
          </a:p>
          <a:p>
            <a:r>
              <a:rPr lang="en-US" b="1" dirty="0" smtClean="0"/>
              <a:t>E</a:t>
            </a:r>
            <a:r>
              <a:rPr lang="en-US" dirty="0" smtClean="0"/>
              <a:t>valuate how you feel – express disappointment</a:t>
            </a:r>
          </a:p>
          <a:p>
            <a:r>
              <a:rPr lang="en-US" b="1" dirty="0" smtClean="0"/>
              <a:t>S</a:t>
            </a:r>
            <a:r>
              <a:rPr lang="en-US" dirty="0" smtClean="0"/>
              <a:t>how – ensure employee knows what is to be done and how to do it</a:t>
            </a:r>
          </a:p>
          <a:p>
            <a:r>
              <a:rPr lang="en-US" b="1" dirty="0" smtClean="0"/>
              <a:t>K</a:t>
            </a:r>
            <a:r>
              <a:rPr lang="en-US" dirty="0" smtClean="0"/>
              <a:t>now the consequences – describe the next steps if performance does not improve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ormAutofit fontScale="90000"/>
          </a:bodyPr>
          <a:lstStyle/>
          <a:p>
            <a:r>
              <a:rPr lang="en-US" dirty="0" smtClean="0"/>
              <a:t/>
            </a:r>
            <a:br>
              <a:rPr lang="en-US" dirty="0" smtClean="0"/>
            </a:br>
            <a:r>
              <a:rPr lang="en-US" dirty="0" smtClean="0"/>
              <a:t>How to Go Wrong with Performance Management</a:t>
            </a:r>
            <a:endParaRPr lang="en-US" dirty="0"/>
          </a:p>
        </p:txBody>
      </p:sp>
      <p:sp>
        <p:nvSpPr>
          <p:cNvPr id="4" name="Footer Placeholder 3"/>
          <p:cNvSpPr>
            <a:spLocks noGrp="1"/>
          </p:cNvSpPr>
          <p:nvPr>
            <p:ph type="ftr" sz="quarter" idx="11"/>
          </p:nvPr>
        </p:nvSpPr>
        <p:spPr/>
        <p:txBody>
          <a:bodyPr/>
          <a:lstStyle/>
          <a:p>
            <a:r>
              <a:rPr lang="en-US" dirty="0" smtClean="0"/>
              <a:t>"Follow This Path: Coffman &amp; Gonzalez-Molina</a:t>
            </a:r>
            <a:endParaRPr lang="en-US" dirty="0"/>
          </a:p>
        </p:txBody>
      </p:sp>
      <p:sp>
        <p:nvSpPr>
          <p:cNvPr id="3" name="Content Placeholder 2"/>
          <p:cNvSpPr>
            <a:spLocks noGrp="1"/>
          </p:cNvSpPr>
          <p:nvPr>
            <p:ph sz="quarter" idx="1"/>
          </p:nvPr>
        </p:nvSpPr>
        <p:spPr/>
        <p:txBody>
          <a:bodyPr>
            <a:normAutofit/>
          </a:bodyPr>
          <a:lstStyle/>
          <a:p>
            <a:r>
              <a:rPr lang="en-US" dirty="0" smtClean="0"/>
              <a:t>Selection – Not considering the talents needed for the position</a:t>
            </a:r>
          </a:p>
          <a:p>
            <a:r>
              <a:rPr lang="en-US" dirty="0" smtClean="0"/>
              <a:t>Evaluation – Focus on weaknesses vs. building on strengths</a:t>
            </a:r>
          </a:p>
          <a:p>
            <a:r>
              <a:rPr lang="en-US" dirty="0" smtClean="0"/>
              <a:t>Training  - Not individualized to strengths</a:t>
            </a:r>
          </a:p>
          <a:p>
            <a:pPr lvl="1"/>
            <a:r>
              <a:rPr lang="en-US" dirty="0" smtClean="0"/>
              <a:t>Geared toward obtaining a common denominator of performance</a:t>
            </a:r>
          </a:p>
          <a:p>
            <a:pPr lvl="1"/>
            <a:r>
              <a:rPr lang="en-US" dirty="0" smtClean="0"/>
              <a:t>Reduced to standardized information  </a:t>
            </a:r>
          </a:p>
          <a:p>
            <a:r>
              <a:rPr lang="en-US" dirty="0" smtClean="0"/>
              <a:t>Role Allocation – wrong fit for the job</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Cynicism About Performance Appraisals</a:t>
            </a:r>
            <a:endParaRPr lang="en-US" dirty="0"/>
          </a:p>
        </p:txBody>
      </p:sp>
      <p:sp>
        <p:nvSpPr>
          <p:cNvPr id="4" name="Footer Placeholder 3"/>
          <p:cNvSpPr>
            <a:spLocks noGrp="1"/>
          </p:cNvSpPr>
          <p:nvPr>
            <p:ph type="ftr" sz="quarter" idx="11"/>
          </p:nvPr>
        </p:nvSpPr>
        <p:spPr/>
        <p:txBody>
          <a:bodyPr/>
          <a:lstStyle/>
          <a:p>
            <a:r>
              <a:rPr lang="en-US" dirty="0" smtClean="0"/>
              <a:t>Human Resources in Health Care: Managing for Success (2002)</a:t>
            </a:r>
            <a:endParaRPr lang="en-US" dirty="0"/>
          </a:p>
        </p:txBody>
      </p:sp>
      <p:sp>
        <p:nvSpPr>
          <p:cNvPr id="3" name="Content Placeholder 2"/>
          <p:cNvSpPr>
            <a:spLocks noGrp="1"/>
          </p:cNvSpPr>
          <p:nvPr>
            <p:ph sz="quarter" idx="1"/>
          </p:nvPr>
        </p:nvSpPr>
        <p:spPr/>
        <p:txBody>
          <a:bodyPr>
            <a:normAutofit/>
          </a:bodyPr>
          <a:lstStyle/>
          <a:p>
            <a:r>
              <a:rPr lang="en-US" dirty="0" smtClean="0"/>
              <a:t>Rating Distortion</a:t>
            </a:r>
          </a:p>
          <a:p>
            <a:pPr lvl="1"/>
            <a:r>
              <a:rPr lang="en-US" dirty="0" smtClean="0"/>
              <a:t>Leniency – generous rating to avoid conflict</a:t>
            </a:r>
          </a:p>
          <a:p>
            <a:pPr lvl="1"/>
            <a:r>
              <a:rPr lang="en-US" dirty="0" smtClean="0"/>
              <a:t>Strictness – overly critical evaluations</a:t>
            </a:r>
          </a:p>
          <a:p>
            <a:pPr lvl="1"/>
            <a:r>
              <a:rPr lang="en-US" dirty="0" smtClean="0"/>
              <a:t>Central Tendency – everyone is average (avoid conflict)</a:t>
            </a:r>
          </a:p>
          <a:p>
            <a:r>
              <a:rPr lang="en-US" dirty="0" smtClean="0"/>
              <a:t>Halo effect – everyone is rated high or low</a:t>
            </a:r>
          </a:p>
          <a:p>
            <a:r>
              <a:rPr lang="en-US" dirty="0" smtClean="0"/>
              <a:t>Personal bias</a:t>
            </a:r>
          </a:p>
          <a:p>
            <a:r>
              <a:rPr lang="en-US" dirty="0" smtClean="0"/>
              <a:t>“Similar to me” bias</a:t>
            </a:r>
          </a:p>
          <a:p>
            <a:r>
              <a:rPr lang="en-US" dirty="0" smtClean="0"/>
              <a:t>Contrast – compare employees to each other</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Tips for Performance Feedback</a:t>
            </a:r>
            <a:endParaRPr lang="en-US" dirty="0"/>
          </a:p>
        </p:txBody>
      </p:sp>
      <p:sp>
        <p:nvSpPr>
          <p:cNvPr id="4" name="Footer Placeholder 3"/>
          <p:cNvSpPr>
            <a:spLocks noGrp="1"/>
          </p:cNvSpPr>
          <p:nvPr>
            <p:ph type="ftr" sz="quarter" idx="11"/>
          </p:nvPr>
        </p:nvSpPr>
        <p:spPr/>
        <p:txBody>
          <a:bodyPr/>
          <a:lstStyle/>
          <a:p>
            <a:r>
              <a:rPr lang="en-US" dirty="0" smtClean="0"/>
              <a:t>Human Resources in Health Care: Managing for Success (2002)</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Do appraisals on an ongoing basis</a:t>
            </a:r>
          </a:p>
          <a:p>
            <a:pPr lvl="1"/>
            <a:r>
              <a:rPr lang="en-US" dirty="0" smtClean="0"/>
              <a:t>Based on performance and needs</a:t>
            </a:r>
          </a:p>
          <a:p>
            <a:r>
              <a:rPr lang="en-US" dirty="0" smtClean="0"/>
              <a:t>Prepare – keep notes, have data, have a plan</a:t>
            </a:r>
          </a:p>
          <a:p>
            <a:r>
              <a:rPr lang="en-US" dirty="0" smtClean="0"/>
              <a:t>Encourage participation</a:t>
            </a:r>
          </a:p>
          <a:p>
            <a:pPr lvl="1"/>
            <a:r>
              <a:rPr lang="en-US" dirty="0" smtClean="0"/>
              <a:t>Tell &amp; sell – clear expectations needed of inexperienced employee</a:t>
            </a:r>
          </a:p>
          <a:p>
            <a:pPr lvl="1"/>
            <a:r>
              <a:rPr lang="en-US" dirty="0" smtClean="0"/>
              <a:t>Tell &amp; listen – describe performance – involve in discussion about development</a:t>
            </a:r>
          </a:p>
          <a:p>
            <a:r>
              <a:rPr lang="en-US" dirty="0" smtClean="0"/>
              <a:t>Focus on future performance</a:t>
            </a:r>
          </a:p>
          <a:p>
            <a:r>
              <a:rPr lang="en-US" dirty="0" smtClean="0"/>
              <a:t>Focus on behavior not personality</a:t>
            </a:r>
          </a:p>
          <a:p>
            <a:r>
              <a:rPr lang="en-US" dirty="0" smtClean="0"/>
              <a:t>Focus and reinforce strengths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Progressive Discipline</a:t>
            </a:r>
            <a:endParaRPr lang="en-US" dirty="0"/>
          </a:p>
        </p:txBody>
      </p:sp>
      <p:sp>
        <p:nvSpPr>
          <p:cNvPr id="4" name="Footer Placeholder 3"/>
          <p:cNvSpPr>
            <a:spLocks noGrp="1"/>
          </p:cNvSpPr>
          <p:nvPr>
            <p:ph type="ftr" sz="quarter" idx="11"/>
          </p:nvPr>
        </p:nvSpPr>
        <p:spPr/>
        <p:txBody>
          <a:bodyPr/>
          <a:lstStyle/>
          <a:p>
            <a:r>
              <a:rPr lang="en-US" dirty="0" smtClean="0"/>
              <a:t>“</a:t>
            </a:r>
            <a:endParaRPr lang="en-US" dirty="0"/>
          </a:p>
        </p:txBody>
      </p:sp>
      <p:graphicFrame>
        <p:nvGraphicFramePr>
          <p:cNvPr id="5" name="Content Placeholder 4"/>
          <p:cNvGraphicFramePr>
            <a:graphicFrameLocks noGrp="1"/>
          </p:cNvGraphicFramePr>
          <p:nvPr>
            <p:ph sz="quarter" idx="1"/>
          </p:nvPr>
        </p:nvGraphicFramePr>
        <p:xfrm>
          <a:off x="457200" y="1600201"/>
          <a:ext cx="8229600" cy="396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Problems with Progressive Discipline</a:t>
            </a:r>
            <a:endParaRPr lang="en-US" dirty="0"/>
          </a:p>
        </p:txBody>
      </p:sp>
      <p:sp>
        <p:nvSpPr>
          <p:cNvPr id="4" name="Footer Placeholder 3"/>
          <p:cNvSpPr>
            <a:spLocks noGrp="1"/>
          </p:cNvSpPr>
          <p:nvPr>
            <p:ph type="ftr" sz="quarter" idx="11"/>
          </p:nvPr>
        </p:nvSpPr>
        <p:spPr/>
        <p:txBody>
          <a:bodyPr/>
          <a:lstStyle/>
          <a:p>
            <a:endParaRPr lang="en-US" dirty="0"/>
          </a:p>
        </p:txBody>
      </p:sp>
      <p:sp>
        <p:nvSpPr>
          <p:cNvPr id="3" name="Content Placeholder 2"/>
          <p:cNvSpPr>
            <a:spLocks noGrp="1"/>
          </p:cNvSpPr>
          <p:nvPr>
            <p:ph sz="quarter" idx="1"/>
          </p:nvPr>
        </p:nvSpPr>
        <p:spPr/>
        <p:txBody>
          <a:bodyPr>
            <a:normAutofit/>
          </a:bodyPr>
          <a:lstStyle/>
          <a:p>
            <a:r>
              <a:rPr lang="en-US" dirty="0" smtClean="0"/>
              <a:t>Inconsistent application: some people get more leeway than others</a:t>
            </a:r>
          </a:p>
          <a:p>
            <a:r>
              <a:rPr lang="en-US" dirty="0" smtClean="0"/>
              <a:t>Hesitation to start the process</a:t>
            </a:r>
          </a:p>
          <a:p>
            <a:r>
              <a:rPr lang="en-US" dirty="0" smtClean="0"/>
              <a:t>Over time, punishment looses power</a:t>
            </a:r>
          </a:p>
          <a:p>
            <a:pPr lvl="1"/>
            <a:r>
              <a:rPr lang="en-US" dirty="0" smtClean="0"/>
              <a:t>“I’m going to write you up,” means little  </a:t>
            </a:r>
          </a:p>
          <a:p>
            <a:pPr lvl="1"/>
            <a:r>
              <a:rPr lang="en-US" dirty="0" smtClean="0"/>
              <a:t>Must escalate punishment to affect some result</a:t>
            </a:r>
          </a:p>
          <a:p>
            <a:r>
              <a:rPr lang="en-US" dirty="0" smtClean="0"/>
              <a:t>Punishment breeds avoidance</a:t>
            </a:r>
          </a:p>
          <a:p>
            <a:r>
              <a:rPr lang="en-US" dirty="0" smtClean="0"/>
              <a:t>Punishment produces short-term improvement and poor long-term results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Discipline Without Punishment</a:t>
            </a:r>
            <a:endParaRPr lang="en-US" dirty="0"/>
          </a:p>
        </p:txBody>
      </p:sp>
      <p:sp>
        <p:nvSpPr>
          <p:cNvPr id="4" name="Footer Placeholder 3"/>
          <p:cNvSpPr>
            <a:spLocks noGrp="1"/>
          </p:cNvSpPr>
          <p:nvPr>
            <p:ph type="ftr" sz="quarter" idx="11"/>
          </p:nvPr>
        </p:nvSpPr>
        <p:spPr/>
        <p:txBody>
          <a:bodyPr/>
          <a:lstStyle/>
          <a:p>
            <a:endParaRPr lang="en-US" dirty="0"/>
          </a:p>
        </p:txBody>
      </p:sp>
      <p:graphicFrame>
        <p:nvGraphicFramePr>
          <p:cNvPr id="5" name="Content Placeholder 4"/>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914</TotalTime>
  <Words>4085</Words>
  <Application>Microsoft Office PowerPoint</Application>
  <PresentationFormat>On-screen Show (4:3)</PresentationFormat>
  <Paragraphs>513</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Civic</vt:lpstr>
      <vt:lpstr>Four Keys to Great Managers</vt:lpstr>
      <vt:lpstr>Selection</vt:lpstr>
      <vt:lpstr>Performance Management </vt:lpstr>
      <vt:lpstr> How to Go Wrong with Performance Management</vt:lpstr>
      <vt:lpstr>Cynicism About Performance Appraisals</vt:lpstr>
      <vt:lpstr>Tips for Performance Feedback</vt:lpstr>
      <vt:lpstr>Progressive Discipline</vt:lpstr>
      <vt:lpstr>Problems with Progressive Discipline</vt:lpstr>
      <vt:lpstr>Discipline Without Punishment</vt:lpstr>
      <vt:lpstr>Employee Engagement</vt:lpstr>
      <vt:lpstr>   What Can You Do? Focus on Employees!</vt:lpstr>
      <vt:lpstr>PowerPoint Presentation</vt:lpstr>
      <vt:lpstr>PowerPoint Presentation</vt:lpstr>
      <vt:lpstr>Six Conditions of Empowerment</vt:lpstr>
      <vt:lpstr>Character &amp; Skills</vt:lpstr>
      <vt:lpstr>Five Steps to Win-Win Agreement</vt:lpstr>
      <vt:lpstr>PowerPoint Presentation</vt:lpstr>
      <vt:lpstr>Employee Engagement</vt:lpstr>
      <vt:lpstr>Ten ‘C’s of Engagement</vt:lpstr>
      <vt:lpstr>Ten ‘C’s of Engagement</vt:lpstr>
      <vt:lpstr>High-Medium-Low Performers Engaged – Not Engaged – Actively Disengaged</vt:lpstr>
      <vt:lpstr>Preparing for the High-Medium-Low Conversations</vt:lpstr>
      <vt:lpstr>PowerPoint Presentation</vt:lpstr>
      <vt:lpstr>The Engaged Employee High Performer</vt:lpstr>
      <vt:lpstr>Engaged Employee: What to do?</vt:lpstr>
      <vt:lpstr>Not-Engaged Employee Medium Performer</vt:lpstr>
      <vt:lpstr>Medium Performer/Not-Engaged Employee: What to do?</vt:lpstr>
      <vt:lpstr>Actively Disengaged Low Performer</vt:lpstr>
      <vt:lpstr>Actively Disengaged: What to do?</vt:lpstr>
      <vt:lpstr>Results That Last Leadership</vt:lpstr>
      <vt:lpstr>Results That Last Leadership</vt:lpstr>
      <vt:lpstr>High – Medium – Low Performers</vt:lpstr>
      <vt:lpstr>Giving Feedback: Use the DESK Approach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Employee Engagement</dc:title>
  <dc:creator>Kevin</dc:creator>
  <cp:lastModifiedBy>First Data USA</cp:lastModifiedBy>
  <cp:revision>82</cp:revision>
  <dcterms:created xsi:type="dcterms:W3CDTF">2008-09-30T11:23:17Z</dcterms:created>
  <dcterms:modified xsi:type="dcterms:W3CDTF">2015-12-13T18:04:50Z</dcterms:modified>
</cp:coreProperties>
</file>